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15.jpeg"/><Relationship Id="rId7" Type="http://schemas.openxmlformats.org/officeDocument/2006/relationships/image" Target="../media/image40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eg"/><Relationship Id="rId11" Type="http://schemas.openxmlformats.org/officeDocument/2006/relationships/image" Target="../media/image44.jpeg"/><Relationship Id="rId5" Type="http://schemas.openxmlformats.org/officeDocument/2006/relationships/image" Target="../media/image38.jpeg"/><Relationship Id="rId10" Type="http://schemas.openxmlformats.org/officeDocument/2006/relationships/image" Target="../media/image43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Relationship Id="rId9" Type="http://schemas.openxmlformats.org/officeDocument/2006/relationships/image" Target="../media/image5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3" Type="http://schemas.openxmlformats.org/officeDocument/2006/relationships/image" Target="../media/image62.jpeg"/><Relationship Id="rId7" Type="http://schemas.openxmlformats.org/officeDocument/2006/relationships/image" Target="../media/image66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jpeg"/><Relationship Id="rId11" Type="http://schemas.openxmlformats.org/officeDocument/2006/relationships/image" Target="../media/image70.jpeg"/><Relationship Id="rId5" Type="http://schemas.openxmlformats.org/officeDocument/2006/relationships/image" Target="../media/image64.jpeg"/><Relationship Id="rId10" Type="http://schemas.openxmlformats.org/officeDocument/2006/relationships/image" Target="../media/image69.jpeg"/><Relationship Id="rId4" Type="http://schemas.openxmlformats.org/officeDocument/2006/relationships/image" Target="../media/image63.jpeg"/><Relationship Id="rId9" Type="http://schemas.openxmlformats.org/officeDocument/2006/relationships/image" Target="../media/image6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5.jpeg"/><Relationship Id="rId7" Type="http://schemas.openxmlformats.org/officeDocument/2006/relationships/image" Target="../media/image2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16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6.jpeg"/><Relationship Id="rId7" Type="http://schemas.openxmlformats.org/officeDocument/2006/relationships/image" Target="../media/image3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2325624" cy="68458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2944" y="225552"/>
            <a:ext cx="746760" cy="1164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26864" y="448056"/>
            <a:ext cx="4379976" cy="902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3600">
                <a:solidFill>
                  <a:srgbClr val="A6A6A6"/>
                </a:solidFill>
                <a:latin typeface="Calibri"/>
              </a:rPr>
              <a:t>Национальный проект </a:t>
            </a:r>
            <a:r>
              <a:rPr lang="ru" sz="3600" b="1">
                <a:solidFill>
                  <a:srgbClr val="A6A6A6"/>
                </a:solidFill>
                <a:latin typeface="Calibri"/>
              </a:rPr>
              <a:t>ОБРАЗОВАНИЕ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58440" y="2593848"/>
            <a:ext cx="8869680" cy="1176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800" b="1">
                <a:solidFill>
                  <a:srgbClr val="003399"/>
                </a:solidFill>
                <a:latin typeface="Calibri"/>
              </a:rPr>
              <a:t>О РЕЗУЛЬТАТАХ РЕАЛИЗАЦИИ РЕГИОНАЛЬНЫХ ПРОЕКТОВ НАЦИОНАЛЬНОГО ПРОЕКТА «ОБРАЗОВАНИЕ» В 3 КВАРТАЛЕ 2021 ГОДА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71344" y="4940808"/>
            <a:ext cx="5282184" cy="65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2400" b="1">
                <a:solidFill>
                  <a:srgbClr val="003399"/>
                </a:solidFill>
                <a:latin typeface="Calibri"/>
              </a:rPr>
              <a:t>Заместитель начальника Департамента образования Вологодской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19744" y="4968240"/>
            <a:ext cx="2734056" cy="600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003399"/>
                </a:solidFill>
                <a:latin typeface="Calibri"/>
              </a:rPr>
              <a:t>ВОРОБЬЕВА</a:t>
            </a:r>
          </a:p>
          <a:p>
            <a:pPr indent="0">
              <a:lnSpc>
                <a:spcPct val="96000"/>
              </a:lnSpc>
            </a:pPr>
            <a:r>
              <a:rPr lang="ru" sz="2400" b="1">
                <a:solidFill>
                  <a:srgbClr val="003399"/>
                </a:solidFill>
                <a:latin typeface="Calibri"/>
              </a:rPr>
              <a:t>Любовь Николаевна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96344" y="6461760"/>
            <a:ext cx="70104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400">
                <a:solidFill>
                  <a:srgbClr val="7F7F7F"/>
                </a:solidFill>
                <a:latin typeface="Century Gothic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0544" y="112776"/>
            <a:ext cx="911352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536" y="1862328"/>
            <a:ext cx="2505456" cy="1700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128" y="1862328"/>
            <a:ext cx="2505456" cy="17099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9784" y="1865376"/>
            <a:ext cx="2636520" cy="17160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" y="3624072"/>
            <a:ext cx="2206752" cy="32339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0376" y="4227576"/>
            <a:ext cx="2673096" cy="17007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81872" y="4258056"/>
            <a:ext cx="694944" cy="2286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55936" y="4303776"/>
            <a:ext cx="79248" cy="1097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1232" y="4501896"/>
            <a:ext cx="2663952" cy="142341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511296" y="204216"/>
            <a:ext cx="6946392" cy="731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«Успех каждого ребенка»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27832" y="1167384"/>
            <a:ext cx="7757160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Обновление материально-технической базы для занятий физической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6784" y="1603248"/>
            <a:ext cx="1865376" cy="190804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«Создана и работает система выявления, поддержки и развития способностей и талантов детей и молодежи»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53056" y="3651504"/>
            <a:ext cx="2398776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003366"/>
                </a:solidFill>
                <a:latin typeface="Arial"/>
              </a:rPr>
              <a:t>БОУ СМР «Кадниковская СОШ» (Сокольский МР)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904232" y="1475232"/>
            <a:ext cx="4422648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культурой и спортом в сельских школах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63896" y="3660648"/>
            <a:ext cx="3154680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003366"/>
                </a:solidFill>
                <a:latin typeface="Arial"/>
              </a:rPr>
              <a:t>МАОУ «Кичменгско - Городецкая средняя школа» (Кичменгско-Городецкий МР)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454896" y="3654552"/>
            <a:ext cx="2066544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003366"/>
                </a:solidFill>
                <a:latin typeface="Arial"/>
              </a:rPr>
              <a:t>МБОУ «Сазоновская СОШ» (Чагодощенский МР)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026408" y="6035040"/>
            <a:ext cx="2084832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003366"/>
                </a:solidFill>
                <a:latin typeface="Arial"/>
              </a:rPr>
              <a:t>МБОУ «Борисовская СОШ» (Бабаевский МР)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379208" y="6022848"/>
            <a:ext cx="3218688" cy="362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003366"/>
                </a:solidFill>
                <a:latin typeface="Arial"/>
              </a:rPr>
              <a:t>МБОУ ВМР «Надеевская основная школа» (Вологодский МР)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48072" y="6498336"/>
            <a:ext cx="345338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Ремонтные работы завершены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704320" y="6470904"/>
            <a:ext cx="21031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595959"/>
                </a:solidFill>
                <a:latin typeface="Arial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160" y="109728"/>
            <a:ext cx="554736" cy="859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21024"/>
            <a:ext cx="2206752" cy="3236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4392" y="1700784"/>
            <a:ext cx="9677400" cy="22616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5248" y="3977640"/>
            <a:ext cx="9704832" cy="27950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8496" y="1603248"/>
            <a:ext cx="1865376" cy="190804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«Создана и работает система выявления, поддержки и развития способностей и талантов детей и молодежи»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53384" y="204216"/>
            <a:ext cx="6952488" cy="688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«Успех каждого ребенка»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23744" y="1133856"/>
            <a:ext cx="3133344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78B4"/>
                </a:solidFill>
                <a:latin typeface="Calibri"/>
              </a:rPr>
              <a:t>Центр по работе с одаренными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42488" y="1362456"/>
            <a:ext cx="2523744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0078B4"/>
                </a:solidFill>
                <a:latin typeface="Calibri"/>
              </a:rPr>
              <a:t>детьми «Импульс»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997696" y="1115568"/>
            <a:ext cx="292608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800" b="1">
                <a:solidFill>
                  <a:srgbClr val="0078B4"/>
                </a:solidFill>
                <a:latin typeface="Calibri"/>
              </a:rPr>
              <a:t>Центры образования «Дом научной коллаборации»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64552" y="3325368"/>
            <a:ext cx="1359408" cy="47548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FFFFFF"/>
                </a:solidFill>
                <a:latin typeface="Calibri"/>
              </a:rPr>
              <a:t>Обучающихся </a:t>
            </a:r>
            <a:r>
              <a:rPr lang="ru" sz="1800" b="1">
                <a:solidFill>
                  <a:srgbClr val="FFFFFF"/>
                </a:solidFill>
                <a:latin typeface="Calibri"/>
              </a:rPr>
              <a:t>1100</a:t>
            </a:r>
            <a:r>
              <a:rPr lang="ru" sz="1700" b="1">
                <a:solidFill>
                  <a:srgbClr val="FFFFFF"/>
                </a:solidFill>
                <a:latin typeface="Calibri"/>
              </a:rPr>
              <a:t>/3537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03392" y="3334512"/>
            <a:ext cx="1463040" cy="47853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Calibri"/>
              </a:rPr>
              <a:t>Обучающихся </a:t>
            </a:r>
            <a:r>
              <a:rPr lang="ru" sz="1800" b="1">
                <a:solidFill>
                  <a:srgbClr val="FFFFFF"/>
                </a:solidFill>
                <a:latin typeface="Calibri"/>
              </a:rPr>
              <a:t>2921 / 8296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452360" y="2438400"/>
            <a:ext cx="1478280" cy="73761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FFFFFF"/>
                </a:solidFill>
                <a:latin typeface="Calibri"/>
              </a:rPr>
              <a:t>Программ / мероприятий </a:t>
            </a:r>
            <a:r>
              <a:rPr lang="ru" sz="1800" b="1">
                <a:solidFill>
                  <a:srgbClr val="FFFFFF"/>
                </a:solidFill>
                <a:latin typeface="Calibri"/>
              </a:rPr>
              <a:t>26 / 33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79008" y="2435352"/>
            <a:ext cx="1487424" cy="73456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Calibri"/>
              </a:rPr>
              <a:t>Программ / мероприятий </a:t>
            </a:r>
            <a:r>
              <a:rPr lang="ru" sz="1800" b="1">
                <a:solidFill>
                  <a:srgbClr val="FFFFFF"/>
                </a:solidFill>
                <a:latin typeface="Calibri"/>
              </a:rPr>
              <a:t>61 / 39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174224" y="4105656"/>
            <a:ext cx="115824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0078B4"/>
                </a:solidFill>
                <a:latin typeface="Calibri"/>
              </a:rPr>
              <a:t>Новые места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369552" y="4398264"/>
            <a:ext cx="1581912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0078B4"/>
                </a:solidFill>
                <a:latin typeface="Calibri"/>
              </a:rPr>
              <a:t>дополнительного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910072" y="4986528"/>
            <a:ext cx="1356360" cy="47548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FFFFFF"/>
                </a:solidFill>
                <a:latin typeface="Calibri"/>
              </a:rPr>
              <a:t>Обучающихся</a:t>
            </a:r>
          </a:p>
          <a:p>
            <a:pPr indent="0"/>
            <a:r>
              <a:rPr lang="ru" sz="1800" b="1">
                <a:solidFill>
                  <a:srgbClr val="FFFFFF"/>
                </a:solidFill>
                <a:latin typeface="Calibri"/>
              </a:rPr>
              <a:t>316 / 9181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434072" y="4108704"/>
            <a:ext cx="1024128" cy="46329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FFFFFF"/>
                </a:solidFill>
                <a:latin typeface="Calibri"/>
              </a:rPr>
              <a:t>Программ</a:t>
            </a:r>
          </a:p>
          <a:p>
            <a:pPr indent="0"/>
            <a:r>
              <a:rPr lang="ru" sz="1800" b="1">
                <a:solidFill>
                  <a:srgbClr val="FFFFFF"/>
                </a:solidFill>
                <a:latin typeface="Calibri"/>
              </a:rPr>
              <a:t>218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437120" y="4855464"/>
            <a:ext cx="1365504" cy="47853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FFFFFF"/>
                </a:solidFill>
                <a:latin typeface="Calibri"/>
              </a:rPr>
              <a:t>Обучающихся</a:t>
            </a:r>
          </a:p>
          <a:p>
            <a:pPr indent="0"/>
            <a:r>
              <a:rPr lang="ru" sz="1800" b="1">
                <a:solidFill>
                  <a:srgbClr val="FFFFFF"/>
                </a:solidFill>
                <a:latin typeface="Calibri"/>
              </a:rPr>
              <a:t>7898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91200" y="4087368"/>
            <a:ext cx="1487424" cy="73456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Calibri"/>
              </a:rPr>
              <a:t>Программ / мероприятий </a:t>
            </a:r>
            <a:r>
              <a:rPr lang="ru" sz="1800" b="1">
                <a:solidFill>
                  <a:srgbClr val="FFFFFF"/>
                </a:solidFill>
                <a:latin typeface="Calibri"/>
              </a:rPr>
              <a:t>60 / 97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52472" y="4008120"/>
            <a:ext cx="3093720" cy="9357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508000">
              <a:lnSpc>
                <a:spcPct val="124000"/>
              </a:lnSpc>
            </a:pPr>
            <a:r>
              <a:rPr lang="ru" sz="1800" b="1">
                <a:solidFill>
                  <a:srgbClr val="0078B4"/>
                </a:solidFill>
                <a:latin typeface="Calibri"/>
              </a:rPr>
              <a:t>Детские технопарки </a:t>
            </a:r>
            <a:r>
              <a:rPr lang="ru" sz="1700" b="1">
                <a:solidFill>
                  <a:srgbClr val="0078B4"/>
                </a:solidFill>
                <a:latin typeface="Calibri"/>
              </a:rPr>
              <a:t>«Кванториум» (в т.ч. мобильный) </a:t>
            </a:r>
            <a:r>
              <a:rPr lang="ru" sz="1700" b="1">
                <a:solidFill>
                  <a:srgbClr val="323231"/>
                </a:solidFill>
                <a:latin typeface="Calibri"/>
              </a:rPr>
              <a:t>ш </a:t>
            </a:r>
            <a:r>
              <a:rPr lang="ru" sz="1700" b="1">
                <a:solidFill>
                  <a:srgbClr val="9D4D72"/>
                </a:solidFill>
                <a:latin typeface="Calibri"/>
              </a:rPr>
              <a:t>ь </a:t>
            </a:r>
            <a:r>
              <a:rPr lang="ru" sz="6200" i="1">
                <a:solidFill>
                  <a:srgbClr val="9D4D72"/>
                </a:solidFill>
                <a:latin typeface="Calibri"/>
              </a:rPr>
              <a:t>к</a:t>
            </a:r>
            <a:r>
              <a:rPr lang="ru" sz="1700" b="1">
                <a:solidFill>
                  <a:srgbClr val="9D4D72"/>
                </a:solidFill>
                <a:latin typeface="Calibri"/>
              </a:rPr>
              <a:t> </a:t>
            </a:r>
            <a:r>
              <a:rPr lang="en-US" sz="1700" b="1">
                <a:solidFill>
                  <a:srgbClr val="6C6973"/>
                </a:solidFill>
                <a:latin typeface="Calibri"/>
              </a:rPr>
              <a:t>“=s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544" y="143256"/>
            <a:ext cx="530352" cy="835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21024"/>
            <a:ext cx="2200656" cy="3236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112" y="1996440"/>
            <a:ext cx="4334256" cy="28651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9144" y="1981200"/>
            <a:ext cx="4315968" cy="2895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6784" y="1603248"/>
            <a:ext cx="1813560" cy="191109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«Создана и внедрена в общеобразовательн ых организациях цифровая образовательная среда»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00528" y="204216"/>
            <a:ext cx="8525256" cy="731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«Цифровая образовательная среда»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784" y="1277112"/>
            <a:ext cx="3870960" cy="548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Внедрение цифровой образовательной среды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66760" y="1283208"/>
            <a:ext cx="3206496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Создание Центра цифрового образования детей </a:t>
            </a:r>
            <a:r>
              <a:rPr lang="en-US" sz="2000" b="1">
                <a:solidFill>
                  <a:srgbClr val="0078B4"/>
                </a:solidFill>
                <a:latin typeface="Calibri"/>
              </a:rPr>
              <a:t>«IT</a:t>
            </a:r>
            <a:r>
              <a:rPr lang="ru" sz="2000" b="1">
                <a:solidFill>
                  <a:srgbClr val="0078B4"/>
                </a:solidFill>
                <a:latin typeface="Calibri"/>
              </a:rPr>
              <a:t>-куб»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61176" y="3331464"/>
            <a:ext cx="176784" cy="70104"/>
          </a:xfrm>
          <a:prstGeom prst="rect">
            <a:avLst/>
          </a:prstGeom>
          <a:solidFill>
            <a:srgbClr val="1C2635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>
                <a:solidFill>
                  <a:srgbClr val="8CC2D2"/>
                </a:solidFill>
                <a:latin typeface="Arial"/>
              </a:rPr>
              <a:t>им&gt;01м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62272" y="2432304"/>
            <a:ext cx="515112" cy="271272"/>
          </a:xfrm>
          <a:prstGeom prst="rect">
            <a:avLst/>
          </a:prstGeom>
          <a:solidFill>
            <a:srgbClr val="1C2635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>
                <a:solidFill>
                  <a:srgbClr val="34D0EF"/>
                </a:solidFill>
                <a:latin typeface="Arial"/>
              </a:rPr>
              <a:t>г*?».</a:t>
            </a:r>
          </a:p>
          <a:p>
            <a:pPr indent="0" algn="ctr">
              <a:lnSpc>
                <a:spcPct val="75000"/>
              </a:lnSpc>
            </a:pPr>
            <a:r>
              <a:rPr lang="ru" sz="450" baseline="30000">
                <a:solidFill>
                  <a:srgbClr val="8CC2D2"/>
                </a:solidFill>
                <a:latin typeface="Arial"/>
              </a:rPr>
              <a:t>Ср</a:t>
            </a:r>
            <a:r>
              <a:rPr lang="ru" sz="450">
                <a:solidFill>
                  <a:srgbClr val="8CC2D2"/>
                </a:solidFill>
                <a:latin typeface="Arial"/>
              </a:rPr>
              <a:t>ЕДА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90800" y="5020056"/>
            <a:ext cx="3810000" cy="676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ru" sz="1500" b="1">
                <a:solidFill>
                  <a:srgbClr val="003366"/>
                </a:solidFill>
                <a:latin typeface="Arial"/>
              </a:rPr>
              <a:t>Новое компьютерное оборудование поставлено в </a:t>
            </a:r>
            <a:r>
              <a:rPr lang="ru" sz="1500" b="1">
                <a:solidFill>
                  <a:srgbClr val="C00000"/>
                </a:solidFill>
                <a:latin typeface="Arial"/>
              </a:rPr>
              <a:t>12 </a:t>
            </a:r>
            <a:r>
              <a:rPr lang="ru" sz="1500" b="1">
                <a:solidFill>
                  <a:srgbClr val="003366"/>
                </a:solidFill>
                <a:latin typeface="Arial"/>
              </a:rPr>
              <a:t>общеобразовательных организаций области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78024" y="5894832"/>
            <a:ext cx="3941064" cy="670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500" b="1">
                <a:solidFill>
                  <a:srgbClr val="003366"/>
                </a:solidFill>
                <a:latin typeface="Arial"/>
              </a:rPr>
              <a:t>Повысили квалификацию по применению оборудования в учебном процессе </a:t>
            </a:r>
            <a:r>
              <a:rPr lang="ru" sz="1500" b="1">
                <a:solidFill>
                  <a:srgbClr val="C00000"/>
                </a:solidFill>
                <a:latin typeface="Arial"/>
              </a:rPr>
              <a:t>56 </a:t>
            </a:r>
            <a:r>
              <a:rPr lang="ru" sz="1500" b="1">
                <a:solidFill>
                  <a:srgbClr val="003366"/>
                </a:solidFill>
                <a:latin typeface="Arial"/>
              </a:rPr>
              <a:t>педагогических работников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93152" y="5053584"/>
            <a:ext cx="3980688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C00000"/>
                </a:solidFill>
                <a:latin typeface="Arial"/>
              </a:rPr>
              <a:t>01.09.2021 г. - </a:t>
            </a:r>
            <a:r>
              <a:rPr lang="ru" sz="1700" b="1">
                <a:solidFill>
                  <a:srgbClr val="000066"/>
                </a:solidFill>
                <a:latin typeface="Arial"/>
              </a:rPr>
              <a:t>начало работы Центра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08976" y="5455920"/>
            <a:ext cx="3654552" cy="432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003366"/>
                </a:solidFill>
                <a:latin typeface="Arial"/>
              </a:rPr>
              <a:t>Охват детей программами Центра -</a:t>
            </a:r>
          </a:p>
          <a:p>
            <a:pPr indent="0" algn="ctr"/>
            <a:r>
              <a:rPr lang="ru" sz="1600" b="1">
                <a:solidFill>
                  <a:srgbClr val="C00000"/>
                </a:solidFill>
                <a:latin typeface="Arial"/>
              </a:rPr>
              <a:t>169 </a:t>
            </a:r>
            <a:r>
              <a:rPr lang="ru" sz="1600" b="1">
                <a:solidFill>
                  <a:srgbClr val="003366"/>
                </a:solidFill>
                <a:latin typeface="Arial"/>
              </a:rPr>
              <a:t>человек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357616" y="6096000"/>
            <a:ext cx="2959608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7000"/>
              </a:lnSpc>
            </a:pPr>
            <a:r>
              <a:rPr lang="ru" sz="1600" b="1">
                <a:solidFill>
                  <a:srgbClr val="000066"/>
                </a:solidFill>
                <a:latin typeface="Arial"/>
              </a:rPr>
              <a:t>Торжественное открытие -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18 сентября 2021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208" y="112776"/>
            <a:ext cx="548640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048" y="2346960"/>
            <a:ext cx="2194560" cy="15270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768" y="2350008"/>
            <a:ext cx="2151888" cy="15209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6920" y="2182368"/>
            <a:ext cx="2307336" cy="1682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" y="3886200"/>
            <a:ext cx="2170176" cy="2971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9048" y="4471416"/>
            <a:ext cx="4483608" cy="1533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69480" y="4206240"/>
            <a:ext cx="2221992" cy="14813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5208" y="4212336"/>
            <a:ext cx="2289048" cy="14691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29640" y="292608"/>
            <a:ext cx="469392" cy="85344"/>
          </a:xfrm>
          <a:prstGeom prst="rect">
            <a:avLst/>
          </a:prstGeom>
          <a:solidFill>
            <a:srgbClr val="67BCD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900" b="1">
                <a:solidFill>
                  <a:srgbClr val="FFFFFF"/>
                </a:solidFill>
                <a:latin typeface="Arial"/>
              </a:rPr>
              <a:t>мяямигв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0440" y="204216"/>
            <a:ext cx="7376160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223332" indent="0">
              <a:spcAft>
                <a:spcPts val="56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«Молодые профессионалы»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480" y="1316736"/>
            <a:ext cx="2136648" cy="2371344"/>
          </a:xfrm>
          <a:prstGeom prst="rect">
            <a:avLst/>
          </a:prstGeom>
          <a:solidFill>
            <a:srgbClr val="3CA9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</a:t>
            </a:r>
            <a:r>
              <a:rPr lang="ru" sz="1400" b="1">
                <a:solidFill>
                  <a:srgbClr val="FFFFFF"/>
                </a:solidFill>
                <a:latin typeface="Calibri"/>
              </a:rPr>
              <a:t>Обеспечена возможность обучающимся образовательных организаций, реализующих программы СПО, получить профессиональное образование, соответствующее требованиям экономики 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79192" y="1277112"/>
            <a:ext cx="3529584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Создание мастерских, оснащенных современной МТБ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74976" y="2093976"/>
            <a:ext cx="4056888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03366"/>
                </a:solidFill>
                <a:latin typeface="Arial"/>
              </a:rPr>
              <a:t>Проведен ремонт помещений 4-х мастерских: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57272" y="3870960"/>
            <a:ext cx="1655064" cy="365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003366"/>
                </a:solidFill>
                <a:latin typeface="Calibri"/>
              </a:rPr>
              <a:t>«Промышленная механика и монтаж»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59808" y="3889248"/>
            <a:ext cx="2249424" cy="37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003366"/>
                </a:solidFill>
                <a:latin typeface="Calibri"/>
              </a:rPr>
              <a:t>«Лабораторный химический анализ»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31608" y="1310640"/>
            <a:ext cx="4175760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900" b="1">
                <a:solidFill>
                  <a:srgbClr val="0078B4"/>
                </a:solidFill>
                <a:latin typeface="Calibri"/>
              </a:rPr>
              <a:t>Создание Центра опережающей профессиональной подготовки области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91400" y="2520696"/>
            <a:ext cx="1984248" cy="813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000" b="1">
                <a:solidFill>
                  <a:srgbClr val="003366"/>
                </a:solidFill>
                <a:latin typeface="Calibri"/>
              </a:rPr>
              <a:t>ЦОПП начал свою деятельность с 01.09.2021 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4592" y="3742944"/>
            <a:ext cx="1862328" cy="158496"/>
          </a:xfrm>
          <a:prstGeom prst="rect">
            <a:avLst/>
          </a:prstGeom>
          <a:solidFill>
            <a:srgbClr val="3CA9E4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FFFFFF"/>
                </a:solidFill>
                <a:latin typeface="Calibri"/>
              </a:rPr>
              <a:t>запросам рынка труда»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25624" y="6013704"/>
            <a:ext cx="4511040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03366"/>
                </a:solidFill>
                <a:latin typeface="Calibri"/>
              </a:rPr>
              <a:t>«Сварочные технологии» </a:t>
            </a:r>
            <a:r>
              <a:rPr lang="ru" sz="1200" b="1">
                <a:solidFill>
                  <a:srgbClr val="003366"/>
                </a:solidFill>
                <a:latin typeface="Arial"/>
              </a:rPr>
              <a:t>«Промышленная автоматика»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32064" y="6096000"/>
            <a:ext cx="295656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1600" b="1">
                <a:solidFill>
                  <a:srgbClr val="000066"/>
                </a:solidFill>
                <a:latin typeface="Arial"/>
              </a:rPr>
              <a:t>Торжественное открытие -</a:t>
            </a:r>
          </a:p>
          <a:p>
            <a:pPr indent="0" algn="ctr"/>
            <a:r>
              <a:rPr lang="ru" sz="1600" b="1">
                <a:solidFill>
                  <a:srgbClr val="C00000"/>
                </a:solidFill>
                <a:latin typeface="Arial"/>
              </a:rPr>
              <a:t>16 сентября 2021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2194560" cy="68458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104" y="1240536"/>
            <a:ext cx="3709416" cy="29809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7160" y="112776"/>
            <a:ext cx="554736" cy="856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1072" y="411480"/>
            <a:ext cx="7699248" cy="3230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600" b="1">
                <a:solidFill>
                  <a:srgbClr val="C00000"/>
                </a:solidFill>
                <a:latin typeface="Calibri"/>
              </a:rPr>
              <a:t>Оценка достижения показателей проекта в 2021 году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39568" y="4489704"/>
            <a:ext cx="1316736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2F5597"/>
                </a:solidFill>
                <a:latin typeface="Arial"/>
              </a:rPr>
              <a:t>Достигнуто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32376" y="4486656"/>
            <a:ext cx="1633728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2F5597"/>
                </a:solidFill>
                <a:latin typeface="Arial"/>
              </a:rPr>
              <a:t>Не достигнуто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65248" y="4913376"/>
            <a:ext cx="496824" cy="3779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FF0000"/>
                </a:solidFill>
                <a:latin typeface="Century Gothic"/>
              </a:rPr>
              <a:t>10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56560" y="5099304"/>
            <a:ext cx="125577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2F5597"/>
                </a:solidFill>
                <a:latin typeface="Arial"/>
              </a:rPr>
              <a:t>показателей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35424" y="4925568"/>
            <a:ext cx="1615440" cy="3779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FF0000"/>
                </a:solidFill>
                <a:latin typeface="Century Gothic"/>
              </a:rPr>
              <a:t>0 </a:t>
            </a:r>
            <a:r>
              <a:rPr lang="ru" sz="1600" b="1">
                <a:solidFill>
                  <a:srgbClr val="2F5597"/>
                </a:solidFill>
                <a:latin typeface="Arial"/>
              </a:rPr>
              <a:t>показателей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43472" y="1612392"/>
          <a:ext cx="5547360" cy="3727704"/>
        </p:xfrm>
        <a:graphic>
          <a:graphicData uri="http://schemas.openxmlformats.org/drawingml/2006/table">
            <a:tbl>
              <a:tblPr/>
              <a:tblGrid>
                <a:gridCol w="3072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289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Наименование регионального проекта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Плановое количество показателей в 2021 г.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6000"/>
                        </a:lnSpc>
                        <a:spcAft>
                          <a:spcPts val="630"/>
                        </a:spcAft>
                      </a:pPr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Оценка достижения в 2021 г.</a:t>
                      </a:r>
                    </a:p>
                    <a:p>
                      <a:pPr marL="675200" indent="0">
                        <a:lnSpc>
                          <a:spcPct val="111000"/>
                        </a:lnSpc>
                      </a:pPr>
                      <a:r>
                        <a:rPr lang="ru" sz="1500" i="1">
                          <a:solidFill>
                            <a:srgbClr val="2E5E25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/>
                      <a:r>
                        <a:rPr lang="ru" sz="1700">
                          <a:solidFill>
                            <a:srgbClr val="002060"/>
                          </a:solidFill>
                          <a:latin typeface="Calibri"/>
                        </a:rPr>
                        <a:t>Современная школа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/>
                      <a:r>
                        <a:rPr lang="ru" sz="1700">
                          <a:solidFill>
                            <a:srgbClr val="002060"/>
                          </a:solidFill>
                          <a:latin typeface="Calibri"/>
                        </a:rPr>
                        <a:t>Успех каждого ребенка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indent="88900"/>
                      <a:r>
                        <a:rPr lang="ru" sz="1700">
                          <a:solidFill>
                            <a:srgbClr val="002060"/>
                          </a:solidFill>
                          <a:latin typeface="Calibri"/>
                        </a:rPr>
                        <a:t>Цифровая образовательная среда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/>
                      <a:r>
                        <a:rPr lang="ru" sz="1700">
                          <a:solidFill>
                            <a:srgbClr val="002060"/>
                          </a:solidFill>
                          <a:latin typeface="Calibri"/>
                        </a:rPr>
                        <a:t>Молодые профессионалы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608">
                <a:tc>
                  <a:txBody>
                    <a:bodyPr/>
                    <a:lstStyle/>
                    <a:p>
                      <a:pPr indent="88900">
                        <a:lnSpc>
                          <a:spcPct val="97000"/>
                        </a:lnSpc>
                      </a:pPr>
                      <a:r>
                        <a:rPr lang="ru" sz="1700">
                          <a:solidFill>
                            <a:srgbClr val="002060"/>
                          </a:solidFill>
                          <a:latin typeface="Calibri"/>
                        </a:rPr>
                        <a:t>Новые возможности для каждого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02152" y="6333744"/>
            <a:ext cx="7860792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80"/>
              </a:spcBef>
            </a:pPr>
            <a:r>
              <a:rPr lang="ru" sz="2000" b="1">
                <a:solidFill>
                  <a:srgbClr val="003399"/>
                </a:solidFill>
                <a:latin typeface="Arial"/>
              </a:rPr>
              <a:t>Риски срыва достижения показателей проектов не выявлены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" y="9144"/>
            <a:ext cx="2127504" cy="68488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160" y="112776"/>
            <a:ext cx="551688" cy="8564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3056" y="3014472"/>
            <a:ext cx="2404872" cy="7955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976" y="2630424"/>
            <a:ext cx="1444752" cy="5760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2416" y="2923032"/>
            <a:ext cx="128016" cy="1280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2936" y="4312920"/>
            <a:ext cx="2051304" cy="1158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3792" y="4901184"/>
            <a:ext cx="2164080" cy="1127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9888" y="5794248"/>
            <a:ext cx="2042160" cy="1188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77912" y="4709160"/>
            <a:ext cx="2170176" cy="19903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64496" y="2121408"/>
            <a:ext cx="1850136" cy="445922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377184" y="231648"/>
            <a:ext cx="7159752" cy="719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600" b="1">
                <a:solidFill>
                  <a:srgbClr val="C00000"/>
                </a:solidFill>
                <a:latin typeface="Calibri"/>
              </a:rPr>
              <a:t>Информирование и брендирование в рамках национального проекта «Образование»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2952" y="1179576"/>
            <a:ext cx="9741408" cy="649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7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Заключены соглашения с органами местного самоуправления муниципальных районов и городских округов, где закреплена их ответственность за размещение информационных поводов на специальной платформе СРК АНО «Национальные приоритеты» и Интернет-ресурсах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90216" y="2063496"/>
            <a:ext cx="2029968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 b="1">
                <a:solidFill>
                  <a:srgbClr val="0078B4"/>
                </a:solidFill>
                <a:latin typeface="Calibri"/>
              </a:rPr>
              <a:t>Информационное</a:t>
            </a:r>
          </a:p>
          <a:p>
            <a:pPr indent="0" algn="ctr">
              <a:lnSpc>
                <a:spcPct val="97000"/>
              </a:lnSpc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сопровождение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29840" y="4340352"/>
            <a:ext cx="1844040" cy="1319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ru" sz="1600" b="1">
                <a:solidFill>
                  <a:srgbClr val="002060"/>
                </a:solidFill>
                <a:latin typeface="Arial"/>
              </a:rPr>
              <a:t>информационных поводов: </a:t>
            </a:r>
            <a:r>
              <a:rPr lang="ru" sz="1600" b="1">
                <a:solidFill>
                  <a:srgbClr val="003399"/>
                </a:solidFill>
                <a:latin typeface="Arial"/>
              </a:rPr>
              <a:t>июль </a:t>
            </a:r>
            <a:r>
              <a:rPr lang="ru" sz="2000">
                <a:solidFill>
                  <a:srgbClr val="003399"/>
                </a:solidFill>
                <a:latin typeface="Arial"/>
              </a:rPr>
              <a:t>— </a:t>
            </a:r>
            <a:r>
              <a:rPr lang="ru" sz="2000" b="1">
                <a:solidFill>
                  <a:srgbClr val="C00000"/>
                </a:solidFill>
                <a:latin typeface="Arial"/>
              </a:rPr>
              <a:t>40 </a:t>
            </a:r>
            <a:r>
              <a:rPr lang="ru" sz="1600" b="1">
                <a:solidFill>
                  <a:srgbClr val="003399"/>
                </a:solidFill>
                <a:latin typeface="Arial"/>
              </a:rPr>
              <a:t>август </a:t>
            </a:r>
            <a:r>
              <a:rPr lang="ru" sz="2000">
                <a:solidFill>
                  <a:srgbClr val="003399"/>
                </a:solidFill>
                <a:latin typeface="Arial"/>
              </a:rPr>
              <a:t>— </a:t>
            </a:r>
            <a:r>
              <a:rPr lang="ru" sz="2000" b="1">
                <a:solidFill>
                  <a:srgbClr val="C00000"/>
                </a:solidFill>
                <a:latin typeface="Arial"/>
              </a:rPr>
              <a:t>37 </a:t>
            </a:r>
            <a:r>
              <a:rPr lang="ru" sz="1600" b="1">
                <a:solidFill>
                  <a:srgbClr val="003399"/>
                </a:solidFill>
                <a:latin typeface="Arial"/>
              </a:rPr>
              <a:t>сентябрь </a:t>
            </a:r>
            <a:r>
              <a:rPr lang="ru" sz="2000">
                <a:solidFill>
                  <a:srgbClr val="003399"/>
                </a:solidFill>
                <a:latin typeface="Arial"/>
              </a:rPr>
              <a:t>— </a:t>
            </a:r>
            <a:r>
              <a:rPr lang="ru" sz="2000" b="1">
                <a:solidFill>
                  <a:srgbClr val="C00000"/>
                </a:solidFill>
                <a:latin typeface="Arial"/>
              </a:rPr>
              <a:t>44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02808" y="1850136"/>
            <a:ext cx="5276088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Размещение информации в федеральных СМИ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85760" y="2676144"/>
            <a:ext cx="1322832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FF0000"/>
                </a:solidFill>
                <a:latin typeface="Calibri"/>
              </a:rPr>
              <a:t>учительская</a:t>
            </a:r>
          </a:p>
          <a:p>
            <a:pPr indent="0">
              <a:lnSpc>
                <a:spcPct val="94000"/>
              </a:lnSpc>
            </a:pPr>
            <a:r>
              <a:rPr lang="ru" sz="400">
                <a:solidFill>
                  <a:srgbClr val="FF0000"/>
                </a:solidFill>
                <a:latin typeface="Arial"/>
              </a:rPr>
              <a:t>* </a:t>
            </a:r>
            <a:r>
              <a:rPr lang="ru" sz="400">
                <a:solidFill>
                  <a:srgbClr val="7F7F7F"/>
                </a:solidFill>
                <a:latin typeface="Arial"/>
              </a:rPr>
              <a:t>н«мвиснмое педагогическое издание </a:t>
            </a:r>
            <a:r>
              <a:rPr lang="ru" sz="400">
                <a:solidFill>
                  <a:srgbClr val="323231"/>
                </a:solidFill>
                <a:latin typeface="Arial"/>
              </a:rPr>
              <a:t>ГДЗСТИ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796528" y="2935224"/>
            <a:ext cx="512064" cy="121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73000"/>
              </a:lnSpc>
            </a:pPr>
            <a:r>
              <a:rPr lang="ru" sz="400">
                <a:solidFill>
                  <a:srgbClr val="6C6973"/>
                </a:solidFill>
                <a:latin typeface="Arial"/>
              </a:rPr>
              <a:t>Издается с 1924 года В интернете </a:t>
            </a:r>
            <a:r>
              <a:rPr lang="ru" sz="400">
                <a:solidFill>
                  <a:srgbClr val="323231"/>
                </a:solidFill>
                <a:latin typeface="Arial"/>
              </a:rPr>
              <a:t>с 1</a:t>
            </a:r>
            <a:r>
              <a:rPr lang="ru" sz="400">
                <a:solidFill>
                  <a:srgbClr val="6C6973"/>
                </a:solidFill>
                <a:latin typeface="Arial"/>
              </a:rPr>
              <a:t>995 года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184648" y="3486912"/>
            <a:ext cx="2045208" cy="429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3000"/>
              </a:lnSpc>
            </a:pPr>
            <a:r>
              <a:rPr lang="ru" sz="775">
                <a:solidFill>
                  <a:srgbClr val="323231"/>
                </a:solidFill>
                <a:latin typeface="Cambria"/>
              </a:rPr>
              <a:t>Кружки в Вологодской области посещают более 140 тысяч детей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02936" y="4053840"/>
            <a:ext cx="886968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b="1">
                <a:solidFill>
                  <a:srgbClr val="A6A6A6"/>
                </a:solidFill>
                <a:latin typeface="Arial"/>
              </a:rPr>
              <a:t>горга </a:t>
            </a:r>
            <a:r>
              <a:rPr lang="en-US" sz="400" b="1">
                <a:solidFill>
                  <a:srgbClr val="326B9B"/>
                </a:solidFill>
                <a:latin typeface="Arial"/>
              </a:rPr>
              <a:t>I W </a:t>
            </a:r>
            <a:r>
              <a:rPr lang="en-US" sz="400" b="1">
                <a:solidFill>
                  <a:srgbClr val="FE8E03"/>
                </a:solidFill>
                <a:latin typeface="Arial"/>
              </a:rPr>
              <a:t>S </a:t>
            </a:r>
            <a:r>
              <a:rPr lang="en-US" sz="400" b="1">
                <a:solidFill>
                  <a:srgbClr val="34B0EE"/>
                </a:solidFill>
                <a:latin typeface="Arial"/>
              </a:rPr>
              <a:t>f </a:t>
            </a:r>
            <a:r>
              <a:rPr lang="ru" sz="400" b="1">
                <a:solidFill>
                  <a:srgbClr val="34B0EE"/>
                </a:solidFill>
                <a:latin typeface="Arial"/>
              </a:rPr>
              <a:t>* </a:t>
            </a:r>
            <a:r>
              <a:rPr lang="ru" sz="400" b="1">
                <a:solidFill>
                  <a:srgbClr val="A578C6"/>
                </a:solidFill>
                <a:latin typeface="Arial"/>
              </a:rPr>
              <a:t>© </a:t>
            </a:r>
            <a:r>
              <a:rPr lang="ru" sz="400" b="1">
                <a:solidFill>
                  <a:srgbClr val="42DC50"/>
                </a:solidFill>
                <a:latin typeface="Arial"/>
              </a:rPr>
              <a:t>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81600" y="4453128"/>
            <a:ext cx="2218944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213000"/>
              </a:lnSpc>
            </a:pPr>
            <a:r>
              <a:rPr lang="ru" sz="500">
                <a:solidFill>
                  <a:srgbClr val="595959"/>
                </a:solidFill>
                <a:latin typeface="Times New Roman"/>
              </a:rPr>
              <a:t>обучаются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ло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допзпнитыьшш образовательным прогревам. На данный ногат эта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цифра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составляет 145 тысяч ргаи </a:t>
            </a:r>
            <a:r>
              <a:rPr lang="ru" sz="500">
                <a:solidFill>
                  <a:srgbClr val="323231"/>
                </a:solidFill>
                <a:latin typeface="Times New Roman"/>
              </a:rPr>
              <a:t>в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возрасте </a:t>
            </a:r>
            <a:r>
              <a:rPr lang="ru" sz="500">
                <a:solidFill>
                  <a:srgbClr val="323231"/>
                </a:solidFill>
                <a:latin typeface="Times New Roman"/>
              </a:rPr>
              <a:t>от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5 до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18 </a:t>
            </a:r>
            <a:r>
              <a:rPr lang="ru" sz="500">
                <a:solidFill>
                  <a:srgbClr val="323231"/>
                </a:solidFill>
                <a:latin typeface="Times New Roman"/>
              </a:rPr>
              <a:t>лет.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81600" y="5038344"/>
            <a:ext cx="2228088" cy="612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215000"/>
              </a:lnSpc>
            </a:pPr>
            <a:r>
              <a:rPr lang="ru" sz="500">
                <a:solidFill>
                  <a:srgbClr val="595959"/>
                </a:solidFill>
                <a:latin typeface="Times New Roman"/>
              </a:rPr>
              <a:t>большим уиехом. С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особым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интересом посещаются уроки по ИЕформщпоншв! темноты, програжтрованпю. ЗН-мщепиромнию, робсготс</a:t>
            </a:r>
            <a:r>
              <a:rPr lang="ru" sz="500" cap="small">
                <a:solidFill>
                  <a:srgbClr val="595959"/>
                </a:solidFill>
                <a:latin typeface="Times New Roman"/>
              </a:rPr>
              <a:t>шлее </a:t>
            </a:r>
            <a:r>
              <a:rPr lang="ru" sz="500" cap="small">
                <a:solidFill>
                  <a:srgbClr val="7F7F7F"/>
                </a:solidFill>
                <a:latin typeface="Times New Roman"/>
              </a:rPr>
              <a:t>и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веб-двяшу. Отмечается </a:t>
            </a:r>
            <a:r>
              <a:rPr lang="ru" sz="500" cap="small">
                <a:solidFill>
                  <a:srgbClr val="595959"/>
                </a:solidFill>
                <a:latin typeface="Times New Roman"/>
              </a:rPr>
              <a:t>иеж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 и востребованность программ с цюспно-шсждовагмгаоя ушном, в связи счшизниоигиюраторин по еаешенновапньмдищишиш!.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81600" y="5937504"/>
            <a:ext cx="2267712" cy="612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215000"/>
              </a:lnSpc>
            </a:pPr>
            <a:r>
              <a:rPr lang="ru" sz="500">
                <a:solidFill>
                  <a:srgbClr val="595959"/>
                </a:solidFill>
                <a:latin typeface="Times New Roman"/>
              </a:rPr>
              <a:t>гранотжш,ра«ршь свой порчесюш потащим и з»там физкультурой. </a:t>
            </a:r>
            <a:r>
              <a:rPr lang="ru" sz="500">
                <a:solidFill>
                  <a:srgbClr val="323231"/>
                </a:solidFill>
                <a:latin typeface="Times New Roman"/>
              </a:rPr>
              <a:t>Все зга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во1м&lt;инос1ипредоаал.™свь№",5тисщдополн1жпьнвмбщеобразовата1ьнш программ Вологодчины на базе различных общеобразовательных учреждений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и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организаций, предоожишциз </a:t>
            </a:r>
            <a:r>
              <a:rPr lang="ru" sz="500">
                <a:solidFill>
                  <a:srgbClr val="7F7F7F"/>
                </a:solidFill>
                <a:latin typeface="Times New Roman"/>
              </a:rPr>
              <a:t>услуги </a:t>
            </a:r>
            <a:r>
              <a:rPr lang="ru" sz="500">
                <a:solidFill>
                  <a:srgbClr val="595959"/>
                </a:solidFill>
                <a:latin typeface="Times New Roman"/>
              </a:rPr>
              <a:t>допобравования.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671816" y="3432048"/>
            <a:ext cx="2161032" cy="432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800">
                <a:solidFill>
                  <a:srgbClr val="595959"/>
                </a:solidFill>
                <a:latin typeface="Cambria"/>
              </a:rPr>
              <a:t>Всероссийский детский фестиваль народной культуры пройдет в Вологодской области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668768" y="3892296"/>
            <a:ext cx="533400" cy="185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400">
                <a:solidFill>
                  <a:srgbClr val="6C6973"/>
                </a:solidFill>
                <a:latin typeface="Arial"/>
              </a:rPr>
              <a:t>Дата: </a:t>
            </a:r>
            <a:r>
              <a:rPr lang="ru" sz="400">
                <a:solidFill>
                  <a:srgbClr val="898989"/>
                </a:solidFill>
                <a:latin typeface="Arial"/>
              </a:rPr>
              <a:t>М июля 2021,11:00</a:t>
            </a:r>
          </a:p>
          <a:p>
            <a:pPr indent="0"/>
            <a:r>
              <a:rPr lang="ru" sz="400" cap="small">
                <a:solidFill>
                  <a:srgbClr val="6C6973"/>
                </a:solidFill>
                <a:latin typeface="Arial"/>
              </a:rPr>
              <a:t>Автор:</a:t>
            </a:r>
            <a:r>
              <a:rPr lang="ru" sz="400" u="sng">
                <a:solidFill>
                  <a:srgbClr val="6C6973"/>
                </a:solidFill>
                <a:latin typeface="Arial"/>
              </a:rPr>
              <a:t>Евгений Петренко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823960" y="3898392"/>
            <a:ext cx="1033272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900" b="1">
                <a:solidFill>
                  <a:srgbClr val="4F81AC"/>
                </a:solidFill>
                <a:latin typeface="Arial"/>
              </a:rPr>
              <a:t>0S3Q3SD </a:t>
            </a:r>
            <a:r>
              <a:rPr lang="ru" sz="400">
                <a:solidFill>
                  <a:srgbClr val="8893A8"/>
                </a:solidFill>
                <a:latin typeface="Arial"/>
              </a:rPr>
              <a:t>Читает робот идти |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665720" y="4145280"/>
            <a:ext cx="2103120" cy="518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78000"/>
              </a:lnSpc>
            </a:pPr>
            <a:r>
              <a:rPr lang="ru" sz="400" b="1">
                <a:solidFill>
                  <a:srgbClr val="595959"/>
                </a:solidFill>
                <a:latin typeface="Arial"/>
              </a:rPr>
              <a:t>Декоративно-прикладное искусство, фольклор, создание народного костюма, традиционное судостроение - по этим номинациям с 8 по 11 июля в Вологодской области пройдет финал Всероссийского детского фестиваля народной культуры «Наследники традиций». Площадкой форума станет кадетская школа «Корабелы Прионежья» имени Героя России Юрия Воробьева.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137648" y="3145536"/>
            <a:ext cx="1459992" cy="21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8000"/>
              </a:lnSpc>
            </a:pPr>
            <a:r>
              <a:rPr lang="ru" sz="600">
                <a:solidFill>
                  <a:srgbClr val="323231"/>
                </a:solidFill>
                <a:latin typeface="Arial"/>
              </a:rPr>
              <a:t>&gt;145 тысяч юных жителей Вологды посещают кружки и секции!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137648" y="6336792"/>
            <a:ext cx="1255776" cy="213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8000"/>
              </a:lnSpc>
            </a:pPr>
            <a:r>
              <a:rPr lang="ru" sz="600">
                <a:solidFill>
                  <a:srgbClr val="323231"/>
                </a:solidFill>
                <a:latin typeface="Arial"/>
              </a:rPr>
              <a:t>Учите, учитесь, берегите себя и близких!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131552" y="3438144"/>
            <a:ext cx="1447800" cy="685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9000"/>
              </a:lnSpc>
            </a:pPr>
            <a:r>
              <a:rPr lang="ru" sz="550" i="1">
                <a:solidFill>
                  <a:srgbClr val="595959"/>
                </a:solidFill>
                <a:latin typeface="Arial"/>
              </a:rPr>
              <a:t>Число ребят из Вологодской области, занимающихся по дополнительным общеобразовательным программам, за последние пять лет значительно выросло благодаря мерам, принятым на федеральном и региональном уровнях.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137648" y="4200144"/>
            <a:ext cx="1487424" cy="384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ru" sz="600">
                <a:solidFill>
                  <a:srgbClr val="595959"/>
                </a:solidFill>
                <a:latin typeface="Arial"/>
              </a:rPr>
              <a:t>Благодаря нацпроекту «Образование» Минпросвещения России здесь созданы детские технопарки «Кванториум» в Вологде и Череповце,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137648" y="4584192"/>
            <a:ext cx="1386840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>
                <a:solidFill>
                  <a:srgbClr val="595959"/>
                </a:solidFill>
                <a:latin typeface="Arial"/>
              </a:rPr>
              <a:t>а также мобильный «Кванториум» 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137648" y="4831080"/>
            <a:ext cx="1432560" cy="170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ru" sz="600">
                <a:solidFill>
                  <a:srgbClr val="595959"/>
                </a:solidFill>
                <a:latin typeface="Arial"/>
              </a:rPr>
              <a:t>Череповце и школьный технопарк на базе череповецкой школы №14.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134600" y="5117592"/>
            <a:ext cx="1481328" cy="762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>
                <a:solidFill>
                  <a:srgbClr val="595959"/>
                </a:solidFill>
                <a:latin typeface="Arial"/>
              </a:rPr>
              <a:t>Одновременно открылись три центра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134600" y="5193792"/>
            <a:ext cx="1405128" cy="573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ru" sz="600">
                <a:solidFill>
                  <a:srgbClr val="595959"/>
                </a:solidFill>
                <a:latin typeface="Arial"/>
              </a:rPr>
              <a:t>цифрового образования </a:t>
            </a:r>
            <a:r>
              <a:rPr lang="en-US" sz="600">
                <a:solidFill>
                  <a:srgbClr val="595959"/>
                </a:solidFill>
                <a:latin typeface="Arial"/>
              </a:rPr>
              <a:t>«IT</a:t>
            </a:r>
            <a:r>
              <a:rPr lang="ru" sz="600">
                <a:solidFill>
                  <a:srgbClr val="595959"/>
                </a:solidFill>
                <a:latin typeface="Arial"/>
              </a:rPr>
              <a:t>-куб» в Вологде, Грязовце </a:t>
            </a:r>
            <a:r>
              <a:rPr lang="ru" sz="600">
                <a:solidFill>
                  <a:srgbClr val="323231"/>
                </a:solidFill>
                <a:latin typeface="Arial"/>
              </a:rPr>
              <a:t>и </a:t>
            </a:r>
            <a:r>
              <a:rPr lang="ru" sz="600">
                <a:solidFill>
                  <a:srgbClr val="595959"/>
                </a:solidFill>
                <a:latin typeface="Arial"/>
              </a:rPr>
              <a:t>Соколе, а также Центр выявления, поддержки </a:t>
            </a:r>
            <a:r>
              <a:rPr lang="ru" sz="600">
                <a:solidFill>
                  <a:srgbClr val="323231"/>
                </a:solidFill>
                <a:latin typeface="Arial"/>
              </a:rPr>
              <a:t>и </a:t>
            </a:r>
            <a:r>
              <a:rPr lang="ru" sz="600">
                <a:solidFill>
                  <a:srgbClr val="595959"/>
                </a:solidFill>
                <a:latin typeface="Arial"/>
              </a:rPr>
              <a:t>развития способностей и талантов детей </a:t>
            </a:r>
            <a:r>
              <a:rPr lang="ru" sz="600">
                <a:solidFill>
                  <a:srgbClr val="323231"/>
                </a:solidFill>
                <a:latin typeface="Arial"/>
              </a:rPr>
              <a:t>и </a:t>
            </a:r>
            <a:r>
              <a:rPr lang="ru" sz="600">
                <a:solidFill>
                  <a:srgbClr val="595959"/>
                </a:solidFill>
                <a:latin typeface="Arial"/>
              </a:rPr>
              <a:t>молодежи Вологодской области «Импульс».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137648" y="5879592"/>
            <a:ext cx="1362456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ru" sz="600">
                <a:solidFill>
                  <a:srgbClr val="595959"/>
                </a:solidFill>
                <a:latin typeface="Arial"/>
              </a:rPr>
              <a:t>Кроме того, на базе университетов заработали центры развития современных компетенций «Дом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0137648" y="6147816"/>
            <a:ext cx="941832" cy="975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>
                <a:solidFill>
                  <a:srgbClr val="595959"/>
                </a:solidFill>
                <a:latin typeface="Arial"/>
              </a:rPr>
              <a:t>научной коллаборации».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1762232" y="6629400"/>
            <a:ext cx="201168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7F7F7F"/>
                </a:solidFill>
                <a:latin typeface="Century Gothic"/>
              </a:rPr>
              <a:t>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"/>
            <a:ext cx="2194560" cy="68458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168" y="1240536"/>
            <a:ext cx="3834384" cy="45659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7160" y="112776"/>
            <a:ext cx="554736" cy="8564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04872" y="2670048"/>
            <a:ext cx="1267968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400" b="1">
                <a:solidFill>
                  <a:srgbClr val="002060"/>
                </a:solidFill>
                <a:latin typeface="Calibri"/>
              </a:rPr>
              <a:t>Внебюджетные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04872" y="2822448"/>
            <a:ext cx="975360" cy="454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2000"/>
              </a:lnSpc>
            </a:pPr>
            <a:r>
              <a:rPr lang="ru" sz="1400" b="1">
                <a:solidFill>
                  <a:srgbClr val="002060"/>
                </a:solidFill>
                <a:latin typeface="Calibri"/>
              </a:rPr>
              <a:t>средства </a:t>
            </a:r>
            <a:r>
              <a:rPr lang="ru" sz="1800" b="1">
                <a:solidFill>
                  <a:srgbClr val="FF0000"/>
                </a:solidFill>
                <a:latin typeface="Arial"/>
              </a:rPr>
              <a:t>13,3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1072" y="3916680"/>
            <a:ext cx="131064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800" i="1">
                <a:solidFill>
                  <a:srgbClr val="2F5597"/>
                </a:solidFill>
                <a:latin typeface="Arial"/>
              </a:rPr>
              <a:t>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87624" y="463296"/>
            <a:ext cx="7735824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600" b="1">
                <a:solidFill>
                  <a:srgbClr val="C00000"/>
                </a:solidFill>
                <a:latin typeface="Calibri"/>
              </a:rPr>
              <a:t>Финансирование региональных проектов в 2021 году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2584" y="1383792"/>
            <a:ext cx="2319528" cy="399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002060"/>
                </a:solidFill>
                <a:latin typeface="Calibri"/>
              </a:rPr>
              <a:t>Общий объем финансирования в 2021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00672" y="1828800"/>
            <a:ext cx="91440" cy="792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400">
                <a:solidFill>
                  <a:srgbClr val="2F5597"/>
                </a:solidFill>
                <a:latin typeface="Arial"/>
              </a:rPr>
              <a:t>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24200" y="1636776"/>
            <a:ext cx="713232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02060"/>
                </a:solidFill>
                <a:latin typeface="Calibri"/>
              </a:rPr>
              <a:t>Местный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72384" y="1816608"/>
            <a:ext cx="716280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400" b="1">
                <a:solidFill>
                  <a:srgbClr val="002060"/>
                </a:solidFill>
                <a:latin typeface="Calibri"/>
              </a:rPr>
              <a:t>бюджет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40352" y="5062728"/>
            <a:ext cx="1115568" cy="682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400" b="1">
                <a:solidFill>
                  <a:srgbClr val="002060"/>
                </a:solidFill>
                <a:latin typeface="Calibri"/>
              </a:rPr>
              <a:t>Федеральный бюджет </a:t>
            </a:r>
            <a:r>
              <a:rPr lang="ru" sz="1800" b="1">
                <a:solidFill>
                  <a:srgbClr val="FF0000"/>
                </a:solidFill>
                <a:latin typeface="Arial"/>
              </a:rPr>
              <a:t>477,4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09672" y="3998976"/>
            <a:ext cx="844296" cy="664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002060"/>
                </a:solidFill>
                <a:latin typeface="Calibri"/>
              </a:rPr>
              <a:t>Областной бюджет</a:t>
            </a:r>
          </a:p>
          <a:p>
            <a:pPr indent="0" algn="ctr"/>
            <a:r>
              <a:rPr lang="ru" sz="1800" b="1">
                <a:solidFill>
                  <a:srgbClr val="FF0000"/>
                </a:solidFill>
                <a:latin typeface="Arial"/>
              </a:rPr>
              <a:t>88,69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32960" y="6099048"/>
            <a:ext cx="104241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2060"/>
                </a:solidFill>
                <a:latin typeface="Calibri"/>
              </a:rPr>
              <a:t>млн. руб.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214616" y="1283208"/>
          <a:ext cx="4843272" cy="2633472"/>
        </p:xfrm>
        <a:graphic>
          <a:graphicData uri="http://schemas.openxmlformats.org/drawingml/2006/table">
            <a:tbl>
              <a:tblPr/>
              <a:tblGrid>
                <a:gridCol w="357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176"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Наименование регионального проекта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Выделено млн. руб.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indent="0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Современная школа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456,5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indent="0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Успех каждого ребенка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8,6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indent="0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Цифровая образовательная среда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indent="0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Молодые профессионалы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88,2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indent="0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Новые возможности для каждого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507480" y="4325112"/>
          <a:ext cx="5586984" cy="2453640"/>
        </p:xfrm>
        <a:graphic>
          <a:graphicData uri="http://schemas.openxmlformats.org/drawingml/2006/table">
            <a:tbl>
              <a:tblPr/>
              <a:tblGrid>
                <a:gridCol w="725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5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2208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Соглашения на 30.09.2021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Заключение контрактов на 30.09.2021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96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Кассовое освоение на 30.09.2021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512"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План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Факт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Факт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600">
                          <a:solidFill>
                            <a:srgbClr val="002060"/>
                          </a:solidFill>
                          <a:latin typeface="Calibri"/>
                        </a:rPr>
                        <a:t>% к финансированию в 2021 году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564,9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558,1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98,9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239,09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b="1">
                          <a:solidFill>
                            <a:srgbClr val="002060"/>
                          </a:solidFill>
                          <a:latin typeface="Calibri"/>
                        </a:rPr>
                        <a:t>42,24</a:t>
                      </a:r>
                    </a:p>
                    <a:p>
                      <a:pPr indent="0" algn="r">
                        <a:lnSpc>
                          <a:spcPct val="75000"/>
                        </a:lnSpc>
                      </a:pPr>
                      <a:r>
                        <a:rPr lang="ru" sz="1000" baseline="-25000">
                          <a:solidFill>
                            <a:srgbClr val="898989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" y="121920"/>
            <a:ext cx="1362456" cy="1161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008" y="1179576"/>
            <a:ext cx="807720" cy="8138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83864"/>
            <a:ext cx="2182368" cy="33741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176" y="3261360"/>
            <a:ext cx="722376" cy="728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2768" y="3273552"/>
            <a:ext cx="731520" cy="7284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32760" y="246888"/>
            <a:ext cx="7808976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Оценка достижения результатов и контрольных точек в 2021 году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0608" y="1447800"/>
            <a:ext cx="2282952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0078B4"/>
                </a:solidFill>
                <a:latin typeface="Calibri"/>
              </a:rPr>
              <a:t>Всего в 2021 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55392" y="1984248"/>
            <a:ext cx="1676400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61000"/>
              </a:lnSpc>
            </a:pPr>
            <a:r>
              <a:rPr lang="ru" sz="2800" b="1">
                <a:solidFill>
                  <a:srgbClr val="C00000"/>
                </a:solidFill>
                <a:latin typeface="Arial"/>
              </a:rPr>
              <a:t>21</a:t>
            </a:r>
          </a:p>
          <a:p>
            <a:pPr indent="0">
              <a:lnSpc>
                <a:spcPct val="61000"/>
              </a:lnSpc>
            </a:pPr>
            <a:r>
              <a:rPr lang="ru" sz="1800" b="1">
                <a:solidFill>
                  <a:srgbClr val="2F5597"/>
                </a:solidFill>
                <a:latin typeface="Arial"/>
              </a:rPr>
              <a:t>результат 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19016" y="2505456"/>
            <a:ext cx="112776" cy="3566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800" b="1">
                <a:solidFill>
                  <a:srgbClr val="4373C5"/>
                </a:solidFill>
                <a:latin typeface="Arial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2104" y="1975104"/>
            <a:ext cx="1533144" cy="8046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>
                <a:solidFill>
                  <a:srgbClr val="C00000"/>
                </a:solidFill>
                <a:latin typeface="Arial"/>
              </a:rPr>
              <a:t>232</a:t>
            </a:r>
          </a:p>
          <a:p>
            <a:pPr indent="0" algn="ctr"/>
            <a:r>
              <a:rPr lang="ru" sz="1800" b="1">
                <a:solidFill>
                  <a:srgbClr val="2F5597"/>
                </a:solidFill>
                <a:latin typeface="Arial"/>
              </a:rPr>
              <a:t>контрольные точки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2104" y="2822448"/>
            <a:ext cx="1533144" cy="4632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800" b="1">
                <a:solidFill>
                  <a:srgbClr val="4373C5"/>
                </a:solidFill>
                <a:latin typeface="Arial"/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07336" y="4980432"/>
            <a:ext cx="2087880" cy="393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600" b="1">
                <a:solidFill>
                  <a:srgbClr val="2F5597"/>
                </a:solidFill>
                <a:latin typeface="Arial"/>
              </a:rPr>
              <a:t>контрольные</a:t>
            </a:r>
          </a:p>
          <a:p>
            <a:pPr indent="0"/>
            <a:r>
              <a:rPr lang="ru" sz="1600" b="1" baseline="30000">
                <a:solidFill>
                  <a:srgbClr val="C00000"/>
                </a:solidFill>
                <a:latin typeface="Arial"/>
              </a:rPr>
              <a:t>232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 </a:t>
            </a:r>
            <a:r>
              <a:rPr lang="ru" sz="1600" b="1">
                <a:solidFill>
                  <a:srgbClr val="2F5597"/>
                </a:solidFill>
                <a:latin typeface="Arial"/>
              </a:rPr>
              <a:t>точки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43912" y="3971544"/>
            <a:ext cx="1636776" cy="691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Достигнуто</a:t>
            </a:r>
          </a:p>
          <a:p>
            <a:pPr indent="127000"/>
            <a:r>
              <a:rPr lang="ru" sz="2800" b="1">
                <a:solidFill>
                  <a:srgbClr val="C00000"/>
                </a:solidFill>
                <a:latin typeface="Arial"/>
              </a:rPr>
              <a:t>21 </a:t>
            </a:r>
            <a:r>
              <a:rPr lang="ru" sz="1600" b="1">
                <a:solidFill>
                  <a:srgbClr val="2F5597"/>
                </a:solidFill>
                <a:latin typeface="Arial"/>
              </a:rPr>
              <a:t>результат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22448" y="2795016"/>
            <a:ext cx="115824" cy="487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4373C5"/>
                </a:solidFill>
                <a:latin typeface="Century Gothic"/>
              </a:rPr>
              <a:t>[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73752" y="4038600"/>
            <a:ext cx="1572768" cy="597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Не достигнуто</a:t>
            </a:r>
          </a:p>
          <a:p>
            <a:pPr indent="0">
              <a:lnSpc>
                <a:spcPct val="87000"/>
              </a:lnSpc>
            </a:pPr>
            <a:r>
              <a:rPr lang="ru" sz="2800" b="1">
                <a:solidFill>
                  <a:srgbClr val="C00000"/>
                </a:solidFill>
                <a:latin typeface="Arial"/>
              </a:rPr>
              <a:t>0 </a:t>
            </a:r>
            <a:r>
              <a:rPr lang="ru" sz="1600" b="1">
                <a:solidFill>
                  <a:srgbClr val="2F5597"/>
                </a:solidFill>
                <a:latin typeface="Arial"/>
              </a:rPr>
              <a:t>результатов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61560" y="4983480"/>
            <a:ext cx="1609344" cy="393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79400"/>
            <a:r>
              <a:rPr lang="ru" sz="1600" b="1">
                <a:solidFill>
                  <a:srgbClr val="2F5597"/>
                </a:solidFill>
                <a:latin typeface="Arial"/>
              </a:rPr>
              <a:t>контрольных</a:t>
            </a:r>
          </a:p>
          <a:p>
            <a:pPr indent="0"/>
            <a:r>
              <a:rPr lang="ru" sz="1600" b="1" baseline="30000">
                <a:solidFill>
                  <a:srgbClr val="C00000"/>
                </a:solidFill>
                <a:latin typeface="Arial"/>
              </a:rPr>
              <a:t>0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 </a:t>
            </a:r>
            <a:r>
              <a:rPr lang="ru" sz="1600" b="1">
                <a:solidFill>
                  <a:srgbClr val="2F5597"/>
                </a:solidFill>
                <a:latin typeface="Arial"/>
              </a:rPr>
              <a:t>точек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614160" y="1277112"/>
          <a:ext cx="5431536" cy="4273296"/>
        </p:xfrm>
        <a:graphic>
          <a:graphicData uri="http://schemas.openxmlformats.org/drawingml/2006/table">
            <a:tbl>
              <a:tblPr/>
              <a:tblGrid>
                <a:gridCol w="2310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76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Наименование регионального проекта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Результаты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Контрольные</a:t>
                      </a:r>
                    </a:p>
                    <a:p>
                      <a:pPr indent="0" algn="ctr">
                        <a:lnSpc>
                          <a:spcPct val="95000"/>
                        </a:lnSpc>
                      </a:pPr>
                      <a:r>
                        <a:rPr lang="ru" sz="1800" b="1">
                          <a:solidFill>
                            <a:srgbClr val="002060"/>
                          </a:solidFill>
                          <a:latin typeface="Calibri"/>
                        </a:rPr>
                        <a:t>точки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План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Прогноз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План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Прогноз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Современная школа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3700" i="1">
                          <a:solidFill>
                            <a:srgbClr val="458F32"/>
                          </a:solidFill>
                          <a:latin typeface="Times New Roman"/>
                        </a:rPr>
                        <a:t>~^г~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Успех каждого ребенка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4900">
                          <a:solidFill>
                            <a:srgbClr val="59BB41"/>
                          </a:solidFill>
                          <a:latin typeface="Times New Roman"/>
                        </a:rPr>
                        <a:t>Z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3700" i="1">
                          <a:solidFill>
                            <a:srgbClr val="59BB41"/>
                          </a:solidFill>
                          <a:latin typeface="Times New Roman"/>
                        </a:rPr>
                        <a:t>■/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indent="0">
                        <a:lnSpc>
                          <a:spcPct val="97000"/>
                        </a:lnSpc>
                      </a:pPr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Цифровая образовательная среда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4900">
                          <a:solidFill>
                            <a:srgbClr val="59BB41"/>
                          </a:solidFill>
                          <a:latin typeface="Times New Roman"/>
                        </a:rPr>
                        <a:t>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indent="0">
                        <a:lnSpc>
                          <a:spcPct val="97000"/>
                        </a:lnSpc>
                      </a:pPr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Молодые профессионалы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64">
                <a:tc rowSpan="2"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rgbClr val="002060"/>
                          </a:solidFill>
                          <a:latin typeface="Calibri"/>
                        </a:rPr>
                        <a:t>Новые возможности для каждого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136">
                <a:tc vMerge="1"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96000"/>
                        </a:lnSpc>
                      </a:pPr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Проект завершен во </a:t>
                      </a:r>
                      <a:r>
                        <a:rPr lang="en-US" sz="2000" b="1">
                          <a:solidFill>
                            <a:srgbClr val="002060"/>
                          </a:solidFill>
                          <a:latin typeface="Calibri"/>
                        </a:rPr>
                        <a:t>II </a:t>
                      </a:r>
                      <a:r>
                        <a:rPr lang="ru" sz="2000" b="1">
                          <a:solidFill>
                            <a:srgbClr val="002060"/>
                          </a:solidFill>
                          <a:latin typeface="Calibri"/>
                        </a:rPr>
                        <a:t>квартале 2021 г.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542032" y="5907024"/>
            <a:ext cx="9387840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sz="1800" b="1">
                <a:solidFill>
                  <a:srgbClr val="000066"/>
                </a:solidFill>
                <a:latin typeface="Calibri"/>
              </a:rPr>
              <a:t>3 квартал: запланировано - 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53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КТ, выполнено - 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53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КТ</a:t>
            </a:r>
          </a:p>
          <a:p>
            <a:pPr indent="0" algn="ctr"/>
            <a:r>
              <a:rPr lang="ru" sz="1800" b="1">
                <a:solidFill>
                  <a:srgbClr val="C00000"/>
                </a:solidFill>
                <a:latin typeface="Calibri"/>
              </a:rPr>
              <a:t>Риски срыва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достижения результатов и контрольных точек по итогам года 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не прогнозируются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160" y="112776"/>
            <a:ext cx="554736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28" y="121920"/>
            <a:ext cx="1362456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11880"/>
            <a:ext cx="2206752" cy="3246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9632" y="1648968"/>
            <a:ext cx="4056888" cy="2368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8776" y="4059936"/>
            <a:ext cx="4035552" cy="2551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5072" y="1411224"/>
            <a:ext cx="1804416" cy="1731264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</a:t>
            </a:r>
            <a:r>
              <a:rPr lang="ru" sz="1400" b="1">
                <a:solidFill>
                  <a:srgbClr val="FFFFFF"/>
                </a:solidFill>
                <a:latin typeface="Calibri"/>
              </a:rPr>
              <a:t>Обеспечена возможность детям получать качественное общее образование в условиях, отвечающих современным требованиям,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2568" y="204216"/>
            <a:ext cx="6531864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26864" y="1246632"/>
            <a:ext cx="7126224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1917700"/>
            <a:r>
              <a:rPr lang="ru" sz="2400" b="1">
                <a:solidFill>
                  <a:srgbClr val="0078B4"/>
                </a:solidFill>
                <a:latin typeface="Calibri"/>
              </a:rPr>
              <a:t>Строительство школы в г. Вологда по ул. Возрождения на 1000 мест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3360" y="3197352"/>
            <a:ext cx="1764792" cy="371856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независимо от места проживания ребенка»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44640" y="1746504"/>
            <a:ext cx="5099304" cy="65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50"/>
              </a:spcAft>
            </a:pPr>
            <a:r>
              <a:rPr lang="ru" sz="2000" b="1">
                <a:solidFill>
                  <a:srgbClr val="003399"/>
                </a:solidFill>
                <a:latin typeface="Calibri"/>
              </a:rPr>
              <a:t>Подрядчик - ЗАО «Горстройзаказчик»</a:t>
            </a:r>
          </a:p>
          <a:p>
            <a:pPr indent="0"/>
            <a:r>
              <a:rPr lang="ru" sz="2000" b="1">
                <a:solidFill>
                  <a:srgbClr val="003399"/>
                </a:solidFill>
                <a:latin typeface="Calibri"/>
              </a:rPr>
              <a:t>Процент строительной готовности - </a:t>
            </a:r>
            <a:r>
              <a:rPr lang="ru" sz="2800" b="1">
                <a:solidFill>
                  <a:srgbClr val="C00000"/>
                </a:solidFill>
                <a:latin typeface="Calibri"/>
              </a:rPr>
              <a:t>18,5 %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42176" y="2630424"/>
            <a:ext cx="5285232" cy="2871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3399"/>
                </a:solidFill>
                <a:latin typeface="Calibri"/>
              </a:rPr>
              <a:t>Ведутся работы:</a:t>
            </a:r>
          </a:p>
          <a:p>
            <a:pPr indent="0">
              <a:lnSpc>
                <a:spcPct val="91000"/>
              </a:lnSpc>
            </a:pPr>
            <a:r>
              <a:rPr lang="ru" sz="1800">
                <a:solidFill>
                  <a:srgbClr val="2F5597"/>
                </a:solidFill>
                <a:latin typeface="Calibri"/>
              </a:rPr>
              <a:t>- </a:t>
            </a:r>
            <a:r>
              <a:rPr lang="ru" sz="1700">
                <a:solidFill>
                  <a:srgbClr val="2F5597"/>
                </a:solidFill>
                <a:latin typeface="Calibri"/>
              </a:rPr>
              <a:t>планировка территории,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сборка арматурных каркасов стен, колон и перекрытий,</a:t>
            </a:r>
          </a:p>
          <a:p>
            <a:pPr indent="15240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установка опалубки под стены, колонны и перекрытия подвала и 1,2 этажей, армирование,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бетонирование,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гидроизоляция,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бетонирование перекрытий,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устройство дренажа,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бетонирование пилонов,</a:t>
            </a:r>
          </a:p>
          <a:p>
            <a:pPr indent="0">
              <a:lnSpc>
                <a:spcPct val="97000"/>
              </a:lnSpc>
            </a:pPr>
            <a:r>
              <a:rPr lang="ru" sz="1700">
                <a:solidFill>
                  <a:srgbClr val="2F5597"/>
                </a:solidFill>
                <a:latin typeface="Calibri"/>
              </a:rPr>
              <a:t>- утепление фундамента.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02552" y="5745480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3399"/>
                </a:solidFill>
                <a:latin typeface="Calibri"/>
              </a:rPr>
              <a:t>Работы ведутся в соответствии с графиком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62928" y="6248400"/>
            <a:ext cx="524560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3399"/>
                </a:solidFill>
                <a:latin typeface="Calibri"/>
              </a:rPr>
              <a:t>Срок завершения работ - до </a:t>
            </a:r>
            <a:r>
              <a:rPr lang="ru" sz="2000" b="1">
                <a:solidFill>
                  <a:srgbClr val="C00000"/>
                </a:solidFill>
                <a:latin typeface="Calibri"/>
              </a:rPr>
              <a:t>15 июля 2022 года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208" y="112776"/>
            <a:ext cx="548640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21024"/>
            <a:ext cx="2212848" cy="3236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728" y="1868424"/>
            <a:ext cx="2895600" cy="2173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3536" y="4270248"/>
            <a:ext cx="2907792" cy="2432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7096" y="1868424"/>
            <a:ext cx="3989832" cy="30510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8976" y="1392936"/>
            <a:ext cx="1804416" cy="210616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ОЗР</a:t>
            </a:r>
          </a:p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«Обеспечена возможность детям получать качественное общее образование в условиях, отвечающих современным требованиям, независимо от места проживания ребенка»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58184" y="204216"/>
            <a:ext cx="6531864" cy="7223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53384" y="1219200"/>
            <a:ext cx="7373112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000" b="1">
                <a:solidFill>
                  <a:srgbClr val="0078B4"/>
                </a:solidFill>
                <a:latin typeface="Calibri"/>
              </a:rPr>
              <a:t>Школьный технопарк «Кванториум»</a:t>
            </a:r>
          </a:p>
          <a:p>
            <a:pPr indent="0" algn="ctr"/>
            <a:r>
              <a:rPr lang="ru" sz="1800" b="1">
                <a:solidFill>
                  <a:srgbClr val="0078B4"/>
                </a:solidFill>
                <a:latin typeface="Calibri"/>
              </a:rPr>
              <a:t>на базе МАОУ «Средняя общеобразовательная школа №14» г. Череповца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8488" y="2563368"/>
            <a:ext cx="2450592" cy="1264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36000"/>
              </a:lnSpc>
            </a:pPr>
            <a:r>
              <a:rPr lang="ru" sz="1700" b="1">
                <a:solidFill>
                  <a:srgbClr val="C00000"/>
                </a:solidFill>
                <a:latin typeface="Arial"/>
              </a:rPr>
              <a:t>01.09.2021 г. </a:t>
            </a:r>
            <a:r>
              <a:rPr lang="ru" sz="1700" b="1">
                <a:solidFill>
                  <a:srgbClr val="000066"/>
                </a:solidFill>
                <a:latin typeface="Arial"/>
              </a:rPr>
              <a:t>-начало работы школьного технопарка</a:t>
            </a:r>
          </a:p>
          <a:p>
            <a:pPr indent="0" algn="ctr">
              <a:lnSpc>
                <a:spcPct val="136000"/>
              </a:lnSpc>
            </a:pPr>
            <a:r>
              <a:rPr lang="ru" sz="1700" b="1">
                <a:solidFill>
                  <a:srgbClr val="000066"/>
                </a:solidFill>
                <a:latin typeface="Arial"/>
              </a:rPr>
              <a:t>«Кванториум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58968" y="5212080"/>
            <a:ext cx="6495288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000066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Ремонтные работы помещений выполнены в полном объеме</a:t>
            </a:r>
          </a:p>
          <a:p>
            <a:pPr indent="0">
              <a:lnSpc>
                <a:spcPct val="96000"/>
              </a:lnSpc>
            </a:pPr>
            <a:r>
              <a:rPr lang="ru" sz="1800">
                <a:solidFill>
                  <a:srgbClr val="000066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Полностью поставлено и налажено оборудование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77512" y="6428232"/>
            <a:ext cx="5416296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0066"/>
                </a:solidFill>
                <a:latin typeface="Arial"/>
              </a:rPr>
              <a:t>Торжественное открытие - </a:t>
            </a:r>
            <a:r>
              <a:rPr lang="ru" sz="1800" b="1">
                <a:solidFill>
                  <a:srgbClr val="C00000"/>
                </a:solidFill>
                <a:latin typeface="Arial"/>
              </a:rPr>
              <a:t>16 сентября 2021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208" y="112776"/>
            <a:ext cx="548640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21024"/>
            <a:ext cx="2212848" cy="3236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8672" y="1725168"/>
            <a:ext cx="2990088" cy="20878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3912" y="3986784"/>
            <a:ext cx="2968752" cy="19598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00416" y="1615440"/>
            <a:ext cx="4075176" cy="28224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8976" y="1392936"/>
            <a:ext cx="1804416" cy="210616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ОЗР</a:t>
            </a:r>
          </a:p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«Обеспечена возможность детям получать качественное общее образование в условиях, отвечающих современным требованиям, независимо от места проживания ребенка»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58184" y="204216"/>
            <a:ext cx="6531864" cy="7223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7480" y="1246632"/>
            <a:ext cx="8921496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78B4"/>
                </a:solidFill>
                <a:latin typeface="Calibri"/>
              </a:rPr>
              <a:t>Центры образования естественно-научной и технологической направленностей «Точка роста»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00344" y="2468880"/>
            <a:ext cx="1624584" cy="1246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35000"/>
              </a:lnSpc>
            </a:pPr>
            <a:r>
              <a:rPr lang="ru" sz="1700" b="1">
                <a:solidFill>
                  <a:srgbClr val="C00000"/>
                </a:solidFill>
                <a:latin typeface="Arial"/>
              </a:rPr>
              <a:t>01.09.2021 г. -</a:t>
            </a:r>
          </a:p>
          <a:p>
            <a:pPr indent="0" algn="ctr">
              <a:lnSpc>
                <a:spcPct val="135000"/>
              </a:lnSpc>
            </a:pPr>
            <a:r>
              <a:rPr lang="ru" sz="1700" b="1">
                <a:solidFill>
                  <a:srgbClr val="000066"/>
                </a:solidFill>
                <a:latin typeface="Arial"/>
              </a:rPr>
              <a:t>начало работы центров «Точка роста»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17464" y="5071872"/>
            <a:ext cx="6324600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000066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Ремонтные работы помещений выполнены в полном объеме</a:t>
            </a:r>
          </a:p>
          <a:p>
            <a:pPr indent="0">
              <a:lnSpc>
                <a:spcPct val="96000"/>
              </a:lnSpc>
            </a:pPr>
            <a:r>
              <a:rPr lang="ru" sz="1800" b="1">
                <a:solidFill>
                  <a:srgbClr val="000066"/>
                </a:solidFill>
                <a:latin typeface="Calibri"/>
              </a:rPr>
              <a:t>- 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44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(100%) руководителя и учителя химии, физики и биологии</a:t>
            </a:r>
          </a:p>
          <a:p>
            <a:pPr indent="431800">
              <a:lnSpc>
                <a:spcPct val="96000"/>
              </a:lnSpc>
            </a:pPr>
            <a:r>
              <a:rPr lang="ru" sz="1800" b="1">
                <a:solidFill>
                  <a:srgbClr val="000066"/>
                </a:solidFill>
                <a:latin typeface="Calibri"/>
              </a:rPr>
              <a:t>Центров повысили свою квалификацию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40936" y="6428232"/>
            <a:ext cx="5416296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0066"/>
                </a:solidFill>
                <a:latin typeface="Arial"/>
              </a:rPr>
              <a:t>Торжественное открытие - </a:t>
            </a:r>
            <a:r>
              <a:rPr lang="ru" sz="1800" b="1">
                <a:solidFill>
                  <a:srgbClr val="C00000"/>
                </a:solidFill>
                <a:latin typeface="Arial"/>
              </a:rPr>
              <a:t>30 сентября 2021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208" y="112776"/>
            <a:ext cx="548640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8368" y="1124712"/>
            <a:ext cx="454152" cy="399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21024"/>
            <a:ext cx="2212848" cy="32369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4392" y="1716024"/>
            <a:ext cx="3240024" cy="20452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5248" y="3965448"/>
            <a:ext cx="3249168" cy="21793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1000" y="1716024"/>
            <a:ext cx="4050792" cy="30937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8976" y="1392936"/>
            <a:ext cx="1804416" cy="210616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ОЗР</a:t>
            </a:r>
          </a:p>
          <a:p>
            <a:pPr indent="0" algn="ctr">
              <a:lnSpc>
                <a:spcPct val="97000"/>
              </a:lnSpc>
            </a:pPr>
            <a:r>
              <a:rPr lang="ru" sz="1400" b="1">
                <a:solidFill>
                  <a:srgbClr val="FFFFFF"/>
                </a:solidFill>
                <a:latin typeface="Calibri"/>
              </a:rPr>
              <a:t>«Обеспечена возможность детям получать качественное общее образование в условиях, отвечающих современным требованиям, независимо от места проживания ребенка»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58184" y="204216"/>
            <a:ext cx="6531864" cy="7223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5696" y="1548384"/>
            <a:ext cx="557784" cy="1066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50" b="1">
                <a:latin typeface="Arial"/>
              </a:rPr>
              <a:t>Доброшкола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23104" y="1200912"/>
            <a:ext cx="4398264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0078B4"/>
                </a:solidFill>
                <a:latin typeface="Calibri"/>
              </a:rPr>
              <a:t>Обновление МТБ школ для детей с ОВЗ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46648" y="2200656"/>
            <a:ext cx="1716024" cy="1584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36000"/>
              </a:lnSpc>
            </a:pPr>
            <a:r>
              <a:rPr lang="ru" sz="1700" b="1">
                <a:solidFill>
                  <a:srgbClr val="C00000"/>
                </a:solidFill>
                <a:latin typeface="Arial"/>
              </a:rPr>
              <a:t>01.09.2021 г. -</a:t>
            </a:r>
          </a:p>
          <a:p>
            <a:pPr indent="0" algn="ctr">
              <a:lnSpc>
                <a:spcPct val="136000"/>
              </a:lnSpc>
            </a:pPr>
            <a:r>
              <a:rPr lang="ru" sz="1700" b="1">
                <a:solidFill>
                  <a:srgbClr val="000066"/>
                </a:solidFill>
                <a:latin typeface="Arial"/>
              </a:rPr>
              <a:t>начало работы школ</a:t>
            </a:r>
          </a:p>
          <a:p>
            <a:pPr indent="0" algn="ctr">
              <a:lnSpc>
                <a:spcPct val="136000"/>
              </a:lnSpc>
            </a:pPr>
            <a:r>
              <a:rPr lang="ru" sz="1700" b="1">
                <a:solidFill>
                  <a:srgbClr val="000066"/>
                </a:solidFill>
                <a:latin typeface="Arial"/>
              </a:rPr>
              <a:t>с обновленным оборудованием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90944" y="4925568"/>
            <a:ext cx="5044440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C00000"/>
                </a:solidFill>
                <a:latin typeface="Calibri"/>
              </a:rPr>
              <a:t>370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человек - охват детей новым оборудованием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20712" y="5276088"/>
            <a:ext cx="4194048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C00000"/>
                </a:solidFill>
                <a:latin typeface="Calibri"/>
              </a:rPr>
              <a:t>100 %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оборудования поставлено в школы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73240" y="5626608"/>
            <a:ext cx="487680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>
                <a:solidFill>
                  <a:srgbClr val="C00000"/>
                </a:solidFill>
                <a:latin typeface="Calibri"/>
              </a:rPr>
              <a:t>76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(</a:t>
            </a:r>
            <a:r>
              <a:rPr lang="ru" sz="1800" b="1">
                <a:solidFill>
                  <a:srgbClr val="C00000"/>
                </a:solidFill>
                <a:latin typeface="Calibri"/>
              </a:rPr>
              <a:t>100 %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) педагогических работников повысили квалификацию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20184" y="6428232"/>
            <a:ext cx="5416296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000066"/>
                </a:solidFill>
                <a:latin typeface="Arial"/>
              </a:rPr>
              <a:t>Торжественное открытие - </a:t>
            </a:r>
            <a:r>
              <a:rPr lang="ru" sz="1800" b="1">
                <a:solidFill>
                  <a:srgbClr val="C00000"/>
                </a:solidFill>
                <a:latin typeface="Arial"/>
              </a:rPr>
              <a:t>17 сентября 2021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208" y="112776"/>
            <a:ext cx="548640" cy="856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28" y="121920"/>
            <a:ext cx="1362456" cy="1161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240" y="2042160"/>
            <a:ext cx="2307336" cy="1722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91712"/>
            <a:ext cx="2206752" cy="3066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3944" y="4184904"/>
            <a:ext cx="2301240" cy="17983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5832" y="2033016"/>
            <a:ext cx="1969008" cy="18867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76688" y="4169664"/>
            <a:ext cx="1981200" cy="183184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85616" y="204216"/>
            <a:ext cx="6531864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592" y="1411224"/>
            <a:ext cx="1859280" cy="190804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</a:t>
            </a:r>
          </a:p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«Обеспечена возможность профессионального развития и обучения на протяжении всей профессиональной деятельности для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58568" y="1143000"/>
            <a:ext cx="4593336" cy="783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>
                <a:solidFill>
                  <a:srgbClr val="0078B4"/>
                </a:solidFill>
                <a:latin typeface="Calibri"/>
              </a:rPr>
              <a:t>Центр оценки профессионального мастерства и квалификации педагогов -"Сертификационный центр"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01440" y="2420112"/>
            <a:ext cx="630936" cy="944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>
                <a:solidFill>
                  <a:srgbClr val="8893A8"/>
                </a:solidFill>
                <a:latin typeface="Arial"/>
              </a:rPr>
              <a:t>I * компетенции (индексы):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6240" y="3395472"/>
            <a:ext cx="1405128" cy="41452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педагогических работников»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87824" y="2087880"/>
            <a:ext cx="1752600" cy="1670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Оценка профессиональных компетенций руководителей школ с низкими образовательными результатами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40280" y="4544568"/>
            <a:ext cx="1776984" cy="1194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600" b="1">
                <a:solidFill>
                  <a:srgbClr val="C00000"/>
                </a:solidFill>
                <a:latin typeface="Century Gothic"/>
              </a:rPr>
              <a:t>111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руководителей имеют карты сформированности профессиональных компетенций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56688" y="6300216"/>
            <a:ext cx="5410200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Педагогические работники и управленческие кадры области повысили уровень профессионального мастерства: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174736" y="1155192"/>
            <a:ext cx="3502152" cy="771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>
                <a:solidFill>
                  <a:srgbClr val="0078B4"/>
                </a:solidFill>
                <a:latin typeface="Calibri"/>
              </a:rPr>
              <a:t>Центры непрерывного повышения профессионального мастерства педагогических работников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01128" y="2066544"/>
            <a:ext cx="2353056" cy="2011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22064" indent="-228600">
              <a:lnSpc>
                <a:spcPct val="97000"/>
              </a:lnSpc>
              <a:spcAft>
                <a:spcPts val="560"/>
              </a:spcAft>
            </a:pPr>
            <a:r>
              <a:rPr lang="ru" sz="1600" b="1">
                <a:solidFill>
                  <a:srgbClr val="FF0000"/>
                </a:solidFill>
                <a:latin typeface="Calibri"/>
              </a:rPr>
              <a:t>7,8%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педагогов охвачено индивидуальными образовательными маршрутами (ИОМ)</a:t>
            </a:r>
          </a:p>
          <a:p>
            <a:pPr indent="0" algn="ctr"/>
            <a:r>
              <a:rPr lang="ru" sz="1500" b="1">
                <a:solidFill>
                  <a:srgbClr val="C00000"/>
                </a:solidFill>
                <a:latin typeface="Calibri"/>
              </a:rPr>
              <a:t>15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программ повышения квалификации прошли профессиональную общественную экспертизу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36536" y="4276344"/>
            <a:ext cx="2450592" cy="1737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7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4 квартал: Командное обучение руководителей и педагогов (более 100 команд) Подготовка </a:t>
            </a:r>
            <a:r>
              <a:rPr lang="ru" sz="1600" b="1">
                <a:solidFill>
                  <a:srgbClr val="C00000"/>
                </a:solidFill>
                <a:latin typeface="Calibri"/>
              </a:rPr>
              <a:t>10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программ повышения квалификации для включения в федеральный реестр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720328" y="6306312"/>
            <a:ext cx="2987040" cy="451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>
              <a:lnSpc>
                <a:spcPct val="96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План на конец года - </a:t>
            </a:r>
            <a:r>
              <a:rPr lang="ru" sz="1600" b="1">
                <a:solidFill>
                  <a:srgbClr val="C00000"/>
                </a:solidFill>
                <a:latin typeface="Calibri"/>
              </a:rPr>
              <a:t>5%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Выполнено в 1-3 кварталах - </a:t>
            </a:r>
            <a:r>
              <a:rPr lang="ru" sz="1600" b="1">
                <a:solidFill>
                  <a:srgbClr val="C00000"/>
                </a:solidFill>
                <a:latin typeface="Calibri"/>
              </a:rPr>
              <a:t>6,9%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" y="131064"/>
            <a:ext cx="1359408" cy="1161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40480"/>
            <a:ext cx="2212848" cy="30175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432" y="1767840"/>
            <a:ext cx="5093208" cy="2685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8672" y="4492752"/>
            <a:ext cx="2023872" cy="1414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2480" y="4489704"/>
            <a:ext cx="2209800" cy="14142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42944" y="204216"/>
            <a:ext cx="6531864" cy="707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2000" b="1">
                <a:solidFill>
                  <a:srgbClr val="77A5D3"/>
                </a:solidFill>
                <a:latin typeface="Arial"/>
              </a:rPr>
              <a:t>Ключевые мероприятия 2021 года</a:t>
            </a:r>
          </a:p>
          <a:p>
            <a:pPr indent="0" algn="ctr"/>
            <a:r>
              <a:rPr lang="ru" sz="2600" b="1">
                <a:solidFill>
                  <a:srgbClr val="C00000"/>
                </a:solidFill>
                <a:latin typeface="Calibri"/>
              </a:rPr>
              <a:t>Региональный проект «Современная школа»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5656" y="1402080"/>
            <a:ext cx="1584960" cy="2121408"/>
          </a:xfrm>
          <a:prstGeom prst="rect">
            <a:avLst/>
          </a:prstGeom>
          <a:solidFill>
            <a:srgbClr val="1CADE4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FFFFFF"/>
                </a:solidFill>
                <a:latin typeface="Calibri"/>
              </a:rPr>
              <a:t>ОЗР «Организовано комплексное психологопедагогическое сопровождение участников образовательных отношений»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71216" y="1164336"/>
            <a:ext cx="8537448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000" b="1">
                <a:solidFill>
                  <a:srgbClr val="0078B4"/>
                </a:solidFill>
                <a:latin typeface="Calibri"/>
              </a:rPr>
              <a:t>Оказание услуг психолого-педагогической, методической и консультативной помощи гражданам, имеющим детей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42032" y="2161032"/>
            <a:ext cx="3611880" cy="3322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01600"/>
            <a:r>
              <a:rPr lang="ru" sz="2800" b="1">
                <a:solidFill>
                  <a:srgbClr val="C00000"/>
                </a:solidFill>
                <a:latin typeface="Arial"/>
              </a:rPr>
              <a:t>174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консультативные площадки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29840" y="2706624"/>
            <a:ext cx="2173224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C00000"/>
                </a:solidFill>
                <a:latin typeface="Arial"/>
              </a:rPr>
              <a:t>327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специалистов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29840" y="3221736"/>
            <a:ext cx="3227832" cy="844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01600">
              <a:spcBef>
                <a:spcPts val="490"/>
              </a:spcBef>
              <a:spcAft>
                <a:spcPts val="490"/>
              </a:spcAft>
            </a:pPr>
            <a:r>
              <a:rPr lang="ru" sz="2800" b="1">
                <a:solidFill>
                  <a:srgbClr val="C00000"/>
                </a:solidFill>
                <a:latin typeface="Arial"/>
              </a:rPr>
              <a:t>24,9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тыс. услуг </a:t>
            </a:r>
            <a:r>
              <a:rPr lang="ru" sz="1600" b="1">
                <a:solidFill>
                  <a:srgbClr val="C00000"/>
                </a:solidFill>
                <a:latin typeface="Arial"/>
              </a:rPr>
              <a:t>(69%)</a:t>
            </a:r>
          </a:p>
          <a:p>
            <a:pPr indent="101600"/>
            <a:r>
              <a:rPr lang="ru" sz="2800" b="1">
                <a:solidFill>
                  <a:srgbClr val="C00000"/>
                </a:solidFill>
                <a:latin typeface="Arial"/>
              </a:rPr>
              <a:t>15611 </a:t>
            </a:r>
            <a:r>
              <a:rPr lang="ru" sz="1800" b="1">
                <a:solidFill>
                  <a:srgbClr val="000066"/>
                </a:solidFill>
                <a:latin typeface="Calibri"/>
              </a:rPr>
              <a:t>тыс. родителей детей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019032" y="2554224"/>
            <a:ext cx="429768" cy="944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>
                <a:solidFill>
                  <a:srgbClr val="321B2C"/>
                </a:solidFill>
                <a:latin typeface="Arial"/>
              </a:rPr>
              <a:t>Зожегодскии район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98024" y="4157472"/>
            <a:ext cx="609600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00066"/>
                </a:solidFill>
                <a:latin typeface="Calibri"/>
              </a:rPr>
              <a:t>Школы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15784" y="4447032"/>
            <a:ext cx="3072384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C00000"/>
                </a:solidFill>
                <a:latin typeface="Calibri"/>
              </a:rPr>
              <a:t>о               </a:t>
            </a:r>
            <a:r>
              <a:rPr lang="ru" sz="3000" b="1" cap="small">
                <a:solidFill>
                  <a:srgbClr val="003366"/>
                </a:solidFill>
                <a:latin typeface="Calibri"/>
              </a:rPr>
              <a:t>® </a:t>
            </a:r>
            <a:r>
              <a:rPr lang="ru" sz="3000" b="1" cap="small">
                <a:solidFill>
                  <a:srgbClr val="000066"/>
                </a:solidFill>
                <a:latin typeface="Calibri"/>
              </a:rPr>
              <a:t>д</a:t>
            </a:r>
            <a:r>
              <a:rPr lang="ru" sz="3000" b="1" cap="small" baseline="30000">
                <a:solidFill>
                  <a:srgbClr val="000066"/>
                </a:solidFill>
                <a:latin typeface="Calibri"/>
              </a:rPr>
              <a:t>оу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1400" y="4739640"/>
            <a:ext cx="4535424" cy="11582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5000"/>
              </a:lnSpc>
            </a:pPr>
            <a:r>
              <a:rPr lang="ru" sz="2800" b="1">
                <a:solidFill>
                  <a:srgbClr val="C00000"/>
                </a:solidFill>
                <a:latin typeface="Calibri"/>
              </a:rPr>
              <a:t>3 </a:t>
            </a:r>
            <a:r>
              <a:rPr lang="ru" sz="2000" b="1">
                <a:solidFill>
                  <a:srgbClr val="0078B4"/>
                </a:solidFill>
                <a:latin typeface="Calibri"/>
              </a:rPr>
              <a:t>региональных центра ППМС-помощи</a:t>
            </a:r>
          </a:p>
          <a:p>
            <a:pPr indent="609600">
              <a:spcAft>
                <a:spcPts val="420"/>
              </a:spcAft>
            </a:pPr>
            <a:r>
              <a:rPr lang="ru" sz="1400" b="1" u="sng">
                <a:solidFill>
                  <a:srgbClr val="7F7F7F"/>
                </a:solidFill>
                <a:latin typeface="Calibri"/>
              </a:rPr>
              <a:t>|  |</a:t>
            </a:r>
            <a:r>
              <a:rPr lang="ru" sz="1400" b="1">
                <a:solidFill>
                  <a:srgbClr val="7F7F7F"/>
                </a:solidFill>
                <a:latin typeface="Calibri"/>
              </a:rPr>
              <a:t> </a:t>
            </a:r>
            <a:r>
              <a:rPr lang="ru" sz="1400" b="1">
                <a:solidFill>
                  <a:srgbClr val="000066"/>
                </a:solidFill>
                <a:latin typeface="Calibri"/>
              </a:rPr>
              <a:t>БУ ВО «Областной центр ППМСП»</a:t>
            </a:r>
          </a:p>
          <a:p>
            <a:pPr indent="609600">
              <a:spcAft>
                <a:spcPts val="420"/>
              </a:spcAft>
            </a:pPr>
            <a:r>
              <a:rPr lang="en-US" sz="1400" b="1" u="sng">
                <a:solidFill>
                  <a:srgbClr val="7F7F7F"/>
                </a:solidFill>
                <a:latin typeface="Calibri"/>
              </a:rPr>
              <a:t>I </a:t>
            </a:r>
            <a:r>
              <a:rPr lang="ru" sz="1400" b="1" u="sng">
                <a:solidFill>
                  <a:srgbClr val="7F7F7F"/>
                </a:solidFill>
                <a:latin typeface="Calibri"/>
              </a:rPr>
              <a:t>I</a:t>
            </a:r>
            <a:r>
              <a:rPr lang="ru" sz="1400" b="1">
                <a:solidFill>
                  <a:srgbClr val="7F7F7F"/>
                </a:solidFill>
                <a:latin typeface="Calibri"/>
              </a:rPr>
              <a:t> </a:t>
            </a:r>
            <a:r>
              <a:rPr lang="ru" sz="1400" b="1">
                <a:solidFill>
                  <a:srgbClr val="000066"/>
                </a:solidFill>
                <a:latin typeface="Calibri"/>
              </a:rPr>
              <a:t>БУ ВО «Череповецкий центр ППМСП»</a:t>
            </a:r>
          </a:p>
          <a:p>
            <a:pPr indent="609600"/>
            <a:r>
              <a:rPr lang="ru" sz="1400" b="1">
                <a:solidFill>
                  <a:srgbClr val="7F7F7F"/>
                </a:solidFill>
                <a:latin typeface="Calibri"/>
              </a:rPr>
              <a:t>□ </a:t>
            </a:r>
            <a:r>
              <a:rPr lang="ru" sz="1400" b="1">
                <a:solidFill>
                  <a:srgbClr val="000066"/>
                </a:solidFill>
                <a:latin typeface="Calibri"/>
              </a:rPr>
              <a:t>БУ ВО «Тотемский центр ППМСП»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342632" y="3410712"/>
          <a:ext cx="1292352" cy="533400"/>
        </p:xfrm>
        <a:graphic>
          <a:graphicData uri="http://schemas.openxmlformats.org/drawingml/2006/table">
            <a:tbl>
              <a:tblPr/>
              <a:tblGrid>
                <a:gridCol w="129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indent="368300" algn="just"/>
                      <a:r>
                        <a:rPr lang="ru" sz="400" b="1">
                          <a:latin typeface="Arial"/>
                        </a:rPr>
                        <a:t>Кадуйский ' Череповецкий^ </a:t>
                      </a:r>
                      <a:r>
                        <a:rPr lang="en-US" sz="500" cap="small">
                          <a:latin typeface="Times New Roman"/>
                        </a:rPr>
                        <a:t>hJ</a:t>
                      </a:r>
                    </a:p>
                  </a:txBody>
                  <a:tcPr marL="0" marR="0" marT="0" marB="0">
                    <a:solidFill>
                      <a:srgbClr val="FDEE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indent="457200"/>
                      <a:r>
                        <a:rPr lang="ru" sz="400">
                          <a:solidFill>
                            <a:srgbClr val="003366"/>
                          </a:solidFill>
                          <a:latin typeface="Arial"/>
                        </a:rPr>
                        <a:t>“ ' —■       В ' </a:t>
                      </a:r>
                      <a:r>
                        <a:rPr lang="ru" sz="400" baseline="30000">
                          <a:solidFill>
                            <a:srgbClr val="003366"/>
                          </a:solidFill>
                          <a:latin typeface="Arial"/>
                        </a:rPr>
                        <a:t>1</a:t>
                      </a:r>
                      <a:r>
                        <a:rPr lang="ru" sz="400">
                          <a:solidFill>
                            <a:srgbClr val="003366"/>
                          </a:solidFill>
                          <a:latin typeface="Arial"/>
                        </a:rPr>
                        <a:t> район |</a:t>
                      </a:r>
                    </a:p>
                    <a:p>
                      <a:pPr indent="0"/>
                      <a:r>
                        <a:rPr lang="ru" sz="500" baseline="30000">
                          <a:solidFill>
                            <a:srgbClr val="18160C"/>
                          </a:solidFill>
                          <a:latin typeface="Arial"/>
                        </a:rPr>
                        <a:t>У</a:t>
                      </a:r>
                      <a:r>
                        <a:rPr lang="ru" sz="500">
                          <a:solidFill>
                            <a:srgbClr val="18160C"/>
                          </a:solidFill>
                          <a:latin typeface="Arial"/>
                        </a:rPr>
                        <a:t>“™     Череповец'    (</a:t>
                      </a:r>
                    </a:p>
                  </a:txBody>
                  <a:tcPr marL="0" marR="0" marT="0" marB="0" anchor="b">
                    <a:solidFill>
                      <a:srgbClr val="FDEE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438400" y="6089904"/>
            <a:ext cx="5291328" cy="697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Bef>
                <a:spcPts val="770"/>
              </a:spcBef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Количество услуг психолого-педагогической, методической и консультативной помощи, оказанных родителям (законным представителям) детей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019288" y="6096000"/>
            <a:ext cx="3834384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6000"/>
              </a:lnSpc>
            </a:pPr>
            <a:r>
              <a:rPr lang="ru" sz="1600" b="1">
                <a:solidFill>
                  <a:srgbClr val="000066"/>
                </a:solidFill>
                <a:latin typeface="Calibri"/>
              </a:rPr>
              <a:t>План на конец года - </a:t>
            </a:r>
            <a:r>
              <a:rPr lang="ru" sz="1600" b="1">
                <a:solidFill>
                  <a:srgbClr val="C00000"/>
                </a:solidFill>
                <a:latin typeface="Calibri"/>
              </a:rPr>
              <a:t>0,036 млн.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услуг Выполнено в 1-3 кварталах - </a:t>
            </a:r>
            <a:r>
              <a:rPr lang="ru" sz="1600" b="1">
                <a:solidFill>
                  <a:srgbClr val="C00000"/>
                </a:solidFill>
                <a:latin typeface="Calibri"/>
              </a:rPr>
              <a:t>0,025 млн. </a:t>
            </a:r>
            <a:r>
              <a:rPr lang="ru" sz="1600" b="1">
                <a:solidFill>
                  <a:srgbClr val="000066"/>
                </a:solidFill>
                <a:latin typeface="Calibri"/>
              </a:rPr>
              <a:t>услуг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Широкоэкранный</PresentationFormat>
  <Paragraphs>295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PonomarevaSA@gov35.ru</dc:creator>
  <cp:keywords/>
  <cp:lastModifiedBy>Светлана</cp:lastModifiedBy>
  <cp:revision>1</cp:revision>
  <dcterms:modified xsi:type="dcterms:W3CDTF">2021-10-22T09:55:34Z</dcterms:modified>
</cp:coreProperties>
</file>